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307" r:id="rId2"/>
    <p:sldId id="271" r:id="rId3"/>
    <p:sldId id="272" r:id="rId4"/>
    <p:sldId id="273" r:id="rId5"/>
    <p:sldId id="293" r:id="rId6"/>
    <p:sldId id="276" r:id="rId7"/>
    <p:sldId id="299" r:id="rId8"/>
    <p:sldId id="309" r:id="rId9"/>
    <p:sldId id="310" r:id="rId10"/>
    <p:sldId id="311" r:id="rId11"/>
    <p:sldId id="312" r:id="rId12"/>
    <p:sldId id="264" r:id="rId13"/>
    <p:sldId id="318" r:id="rId14"/>
    <p:sldId id="321" r:id="rId15"/>
    <p:sldId id="319" r:id="rId16"/>
    <p:sldId id="320" r:id="rId17"/>
    <p:sldId id="256" r:id="rId18"/>
    <p:sldId id="257" r:id="rId19"/>
    <p:sldId id="263" r:id="rId20"/>
    <p:sldId id="313" r:id="rId21"/>
    <p:sldId id="261" r:id="rId22"/>
    <p:sldId id="262" r:id="rId23"/>
    <p:sldId id="314" r:id="rId24"/>
    <p:sldId id="265" r:id="rId25"/>
    <p:sldId id="315" r:id="rId26"/>
    <p:sldId id="258" r:id="rId27"/>
    <p:sldId id="316" r:id="rId28"/>
    <p:sldId id="317" r:id="rId29"/>
    <p:sldId id="324" r:id="rId30"/>
    <p:sldId id="326" r:id="rId31"/>
    <p:sldId id="308" r:id="rId32"/>
    <p:sldId id="323" r:id="rId33"/>
    <p:sldId id="325" r:id="rId34"/>
    <p:sldId id="322" r:id="rId35"/>
    <p:sldId id="328" r:id="rId36"/>
    <p:sldId id="327" r:id="rId37"/>
    <p:sldId id="331" r:id="rId38"/>
    <p:sldId id="332" r:id="rId39"/>
    <p:sldId id="330" r:id="rId40"/>
    <p:sldId id="329" r:id="rId41"/>
    <p:sldId id="333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DF30-4A40-4BBB-81D5-2B1FAE285D9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A38A-3EBE-4F8A-B06F-F00432667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1A38A-3EBE-4F8A-B06F-F00432667F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E943-2434-4356-8F9A-DA3F19382F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9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6E943-2434-4356-8F9A-DA3F19382F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8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F8E57-802C-44CC-B399-EB4985BF08D9}" type="slidenum">
              <a:rPr lang="bg-BG" smtClean="0"/>
              <a:pPr/>
              <a:t>15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kokcop.eu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projectclil.ro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21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5.wdp"/><Relationship Id="rId19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7.wdp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029" y="2132856"/>
            <a:ext cx="9144000" cy="21602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PROIECTE ERASMUS+ DESF</a:t>
            </a:r>
            <a:r>
              <a:rPr lang="ro-RO" sz="3200" b="1" dirty="0">
                <a:latin typeface="+mn-lt"/>
              </a:rPr>
              <a:t>ĂȘURATE ÎN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PERIOADA 2016 - 2020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68" y="4509120"/>
            <a:ext cx="8892480" cy="1368152"/>
          </a:xfrm>
        </p:spPr>
        <p:txBody>
          <a:bodyPr>
            <a:noAutofit/>
          </a:bodyPr>
          <a:lstStyle/>
          <a:p>
            <a:pPr algn="ctr"/>
            <a:endParaRPr lang="ro-RO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b="1" dirty="0"/>
              <a:t>Colegiul de Industrie Alimentară „Elena Doamna”,Galaţi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2370"/>
            <a:ext cx="2915816" cy="1572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DA314-8792-40C4-A1DA-7BCD302E1F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74277"/>
            <a:ext cx="2590800" cy="16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7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41020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  <a:tabLst>
                <a:tab pos="685800" algn="l"/>
              </a:tabLst>
            </a:pPr>
            <a:r>
              <a:rPr lang="ro-RO" sz="3300" b="1" dirty="0"/>
              <a:t>	</a:t>
            </a:r>
          </a:p>
          <a:p>
            <a:pPr marL="0" indent="0" algn="just">
              <a:buNone/>
              <a:tabLst>
                <a:tab pos="685800" algn="l"/>
              </a:tabLst>
            </a:pPr>
            <a:r>
              <a:rPr lang="ro-RO" sz="33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Obiectiv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general: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685800" algn="l"/>
              </a:tabLst>
            </a:pPr>
            <a:r>
              <a:rPr lang="ro-RO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să promoveze valorile culturale care încurajează cooperarea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din diferite țări pentru a îmbunătăți atitudinea generală în ceea ce privește incluziunea socială, diversitatea, egalitatea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ntre sexe și nediscriminarea, pentru a reduce nivelul de atitudine netolerantă cu 15%.</a:t>
            </a:r>
            <a:endParaRPr lang="ro-R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685800" algn="l"/>
              </a:tabLs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85800" algn="l"/>
              </a:tabLst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O1.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Să dezvolte o strategie care să consolideze respectul reciproc și înțelegerea pentru cei mai puțin privilegiati, toleranta față de grupurile dezavantajate și persoanele cu nevoi speciale;</a:t>
            </a:r>
          </a:p>
          <a:p>
            <a:pPr algn="just">
              <a:tabLst>
                <a:tab pos="685800" algn="l"/>
              </a:tabLst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O2.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Să consolideze încrederea de sine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a elevelor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pentru a-și atinge obiectivele profesionale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și a promova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egalitatea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tre sexe în toate domeniile profesionale;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85800" algn="l"/>
              </a:tabLst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O3.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Pentru elevi, profesori, emigranții, imigranți să dobândească, să împărtășească cunoștințe și să accepte diferența dintre culturi;</a:t>
            </a:r>
            <a:endParaRPr lang="ro-R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685800" algn="l"/>
              </a:tabLst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O4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.Pentru cadrele didactice să învețe cum să adapteze materialele didactice și să lucreze cu 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elevi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în funcție de nevoile lor;</a:t>
            </a:r>
          </a:p>
          <a:p>
            <a:pPr algn="just">
              <a:tabLst>
                <a:tab pos="685800" algn="l"/>
              </a:tabLst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O5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.Sa cre</a:t>
            </a: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ască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motivația elevilor de a învăța și de a folosi limbile străine și TIC;</a:t>
            </a:r>
          </a:p>
          <a:p>
            <a:pPr algn="just">
              <a:tabLst>
                <a:tab pos="685800" algn="l"/>
              </a:tabLst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tabLst>
                <a:tab pos="685800" algn="l"/>
              </a:tabLst>
            </a:pPr>
            <a:r>
              <a:rPr lang="ro-RO" sz="3600" dirty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Obiectivele derivă din prioritățile Ghidului programului ERASMUS +, care se referă la incluziune, diversitate, egalitate, egalitate de sexe, nediscriminare în domeniul educației și nu numai.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tabLst>
                <a:tab pos="685800" algn="l"/>
              </a:tabLst>
            </a:pPr>
            <a:endParaRPr lang="en-US" dirty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/>
          <a:lstStyle/>
          <a:p>
            <a:r>
              <a:rPr lang="ro-RO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99" y="1891449"/>
            <a:ext cx="6054301" cy="188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800" dirty="0">
                <a:latin typeface="Candara" pitchFamily="34" charset="0"/>
              </a:rPr>
              <a:t>	</a:t>
            </a:r>
            <a:r>
              <a:rPr lang="ro-RO" sz="2200" dirty="0">
                <a:latin typeface="Arial" panose="020B0604020202020204" pitchFamily="34" charset="0"/>
                <a:cs typeface="Arial" panose="020B0604020202020204" pitchFamily="34" charset="0"/>
              </a:rPr>
              <a:t>Obiectivele primei întâlniri de proiect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ntocmi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planu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rilor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mplementare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diseminare, comunicare și monitorizare</a:t>
            </a:r>
          </a:p>
          <a:p>
            <a:pPr lvl="1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electa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logo-ul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proiectului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8567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 - Spania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20545"/>
            <a:ext cx="2826599" cy="211994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780519"/>
            <a:ext cx="3055199" cy="229139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4510657"/>
            <a:ext cx="3359998" cy="223299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429664"/>
            <a:ext cx="3048000" cy="22860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27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62200"/>
            <a:ext cx="9143999" cy="3763963"/>
          </a:xfrm>
        </p:spPr>
        <p:txBody>
          <a:bodyPr/>
          <a:lstStyle/>
          <a:p>
            <a:pPr lvl="1" algn="just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Pentru viitor, imigranții vor găsi un loc mai bun de trăit și vor întâlni oameni mai primitori și</a:t>
            </a:r>
            <a:r>
              <a:rPr lang="ro-RO">
                <a:latin typeface="Arial" panose="020B0604020202020204" pitchFamily="34" charset="0"/>
                <a:cs typeface="Arial" panose="020B0604020202020204" pitchFamily="34" charset="0"/>
              </a:rPr>
              <a:t>, la rândul lor,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vor învăța cum să respecte poporul și cultura țării gazdă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Impactul proiectului la nivel UE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95156"/>
            <a:ext cx="617220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1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2351445"/>
            <a:ext cx="7848600" cy="1927225"/>
          </a:xfrm>
        </p:spPr>
        <p:txBody>
          <a:bodyPr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ERASMUS</a:t>
            </a:r>
            <a:r>
              <a:rPr lang="en-US" dirty="0"/>
              <a:t>+</a:t>
            </a:r>
            <a:br>
              <a:rPr lang="en-US" dirty="0"/>
            </a:br>
            <a:r>
              <a:rPr lang="en-US" dirty="0">
                <a:latin typeface="Aharoni" pitchFamily="2" charset="-79"/>
                <a:cs typeface="Aharoni" pitchFamily="2" charset="-79"/>
              </a:rPr>
              <a:t>NO OBSTACLE, NO BOUNDARIES!</a:t>
            </a:r>
            <a:endParaRPr lang="bg-BG" dirty="0">
              <a:cs typeface="Aharoni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56C75-EE95-4D47-8786-AF51F2D0978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66" y="861414"/>
            <a:ext cx="1602533" cy="1424586"/>
          </a:xfrm>
          <a:prstGeom prst="rect">
            <a:avLst/>
          </a:prstGeom>
        </p:spPr>
      </p:pic>
      <p:pic>
        <p:nvPicPr>
          <p:cNvPr id="8" name="Picture 7" descr="turkey-6x9-flag-9115-500x5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97152"/>
            <a:ext cx="2269585" cy="1656184"/>
          </a:xfrm>
          <a:prstGeom prst="rect">
            <a:avLst/>
          </a:prstGeom>
        </p:spPr>
      </p:pic>
      <p:pic>
        <p:nvPicPr>
          <p:cNvPr id="10" name="Picture 9" descr="imagesANM6DWB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941168"/>
            <a:ext cx="1584176" cy="1320147"/>
          </a:xfrm>
          <a:prstGeom prst="rect">
            <a:avLst/>
          </a:prstGeom>
        </p:spPr>
      </p:pic>
      <p:pic>
        <p:nvPicPr>
          <p:cNvPr id="11" name="Picture 10" descr="untitl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005064"/>
            <a:ext cx="1435621" cy="1170406"/>
          </a:xfrm>
          <a:prstGeom prst="rect">
            <a:avLst/>
          </a:prstGeom>
        </p:spPr>
      </p:pic>
      <p:pic>
        <p:nvPicPr>
          <p:cNvPr id="12" name="Picture 11" descr="map_italia_1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5229200"/>
            <a:ext cx="1656184" cy="1224243"/>
          </a:xfrm>
          <a:prstGeom prst="rect">
            <a:avLst/>
          </a:prstGeom>
        </p:spPr>
      </p:pic>
      <p:pic>
        <p:nvPicPr>
          <p:cNvPr id="13" name="Picture 12" descr="Знаме-на-Румъния-на-картата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013176"/>
            <a:ext cx="1656184" cy="11722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9F85-38C4-4B49-8F20-D616F149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ro-RO" dirty="0"/>
              <a:t>Proiect nr.</a:t>
            </a:r>
            <a:r>
              <a:rPr lang="en-US" dirty="0"/>
              <a:t> 2018-1- TR01KA229-058891_3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DE5B-4E7D-4184-BEA2-AF958252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7200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u="sng" dirty="0"/>
              <a:t>Parteneri</a:t>
            </a:r>
            <a:r>
              <a:rPr lang="ro-RO" dirty="0"/>
              <a:t>                                 </a:t>
            </a:r>
            <a:r>
              <a:rPr lang="ro-RO" u="sng" dirty="0"/>
              <a:t>Perioada de desfășurare</a:t>
            </a:r>
          </a:p>
          <a:p>
            <a:pPr marL="0" indent="0">
              <a:buNone/>
            </a:pPr>
            <a:endParaRPr lang="ro-RO" dirty="0"/>
          </a:p>
          <a:p>
            <a:r>
              <a:rPr lang="en-US" dirty="0" err="1"/>
              <a:t>Turcia</a:t>
            </a:r>
            <a:r>
              <a:rPr lang="ro-RO" dirty="0"/>
              <a:t>                                            2018 - 2020</a:t>
            </a:r>
            <a:endParaRPr lang="en-US" dirty="0"/>
          </a:p>
          <a:p>
            <a:r>
              <a:rPr lang="en-US" dirty="0"/>
              <a:t>Polonia</a:t>
            </a:r>
          </a:p>
          <a:p>
            <a:r>
              <a:rPr lang="en-US" dirty="0" err="1"/>
              <a:t>Portugalia</a:t>
            </a:r>
            <a:endParaRPr lang="en-US" dirty="0"/>
          </a:p>
          <a:p>
            <a:r>
              <a:rPr lang="en-US" dirty="0"/>
              <a:t>Rom</a:t>
            </a:r>
            <a:r>
              <a:rPr lang="ro-RO" dirty="0" err="1"/>
              <a:t>ânia</a:t>
            </a:r>
            <a:endParaRPr lang="ro-RO" dirty="0"/>
          </a:p>
          <a:p>
            <a:r>
              <a:rPr lang="ro-RO" dirty="0"/>
              <a:t>Italia</a:t>
            </a:r>
          </a:p>
          <a:p>
            <a:r>
              <a:rPr lang="ro-RO" dirty="0"/>
              <a:t>Bulgaria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92844-819D-49F7-ACE5-4C5B6E64D62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81400"/>
            <a:ext cx="2516933" cy="20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6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3200400"/>
            <a:ext cx="4896544" cy="3324944"/>
          </a:xfrm>
        </p:spPr>
        <p:txBody>
          <a:bodyPr>
            <a:normAutofit/>
          </a:bodyPr>
          <a:lstStyle/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Oferirea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sprijin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defavorizați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Pregătirea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finalizarea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succes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învățământului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secundar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Realizare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adaptare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profesională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succes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Integrare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social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ă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700" y="662433"/>
            <a:ext cx="7848600" cy="1927225"/>
          </a:xfrm>
        </p:spPr>
        <p:txBody>
          <a:bodyPr/>
          <a:lstStyle/>
          <a:p>
            <a:r>
              <a:rPr lang="ro-RO" dirty="0">
                <a:cs typeface="Aharoni" pitchFamily="2" charset="-79"/>
              </a:rPr>
              <a:t>OBIECTIVE</a:t>
            </a:r>
            <a:br>
              <a:rPr lang="bg-BG" dirty="0"/>
            </a:br>
            <a:r>
              <a:rPr lang="en-US" dirty="0"/>
              <a:t> 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56C75-EE95-4D47-8786-AF51F2D0978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62433"/>
            <a:ext cx="2209800" cy="1852167"/>
          </a:xfrm>
          <a:prstGeom prst="rect">
            <a:avLst/>
          </a:prstGeom>
        </p:spPr>
      </p:pic>
      <p:pic>
        <p:nvPicPr>
          <p:cNvPr id="8" name="Picture 7" descr="deca_s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140968"/>
            <a:ext cx="3744416" cy="345638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C4ED4-EF37-40D2-A5BD-75C545925A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33399"/>
            <a:ext cx="8904051" cy="59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295399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Arial" pitchFamily="34" charset="0"/>
                <a:cs typeface="Arial" pitchFamily="34" charset="0"/>
              </a:rPr>
              <a:t>KA229 - School Exchange Partnerships</a:t>
            </a:r>
            <a:br>
              <a:rPr lang="ro-RO" sz="2800" b="1" dirty="0">
                <a:latin typeface="Arial" pitchFamily="34" charset="0"/>
                <a:cs typeface="Arial" pitchFamily="34" charset="0"/>
              </a:rPr>
            </a:br>
            <a:r>
              <a:rPr lang="ro-RO" sz="2800" b="1" dirty="0">
                <a:latin typeface="Arial" pitchFamily="34" charset="0"/>
                <a:cs typeface="Arial" pitchFamily="34" charset="0"/>
              </a:rPr>
              <a:t>“KITCHEN OUR KINGDOM COOKING OUR PASSION”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2019-1-PL01-KA229-065360</a:t>
            </a:r>
            <a:endParaRPr lang="ro-RO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ro-RO" b="1" dirty="0">
                <a:latin typeface="Arial" pitchFamily="34" charset="0"/>
                <a:cs typeface="Arial" pitchFamily="34" charset="0"/>
                <a:hlinkClick r:id="rId2"/>
              </a:rPr>
              <a:t>www.kokcop.eu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3352800" cy="28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85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/>
          </a:bodyPr>
          <a:lstStyle/>
          <a:p>
            <a:r>
              <a:rPr lang="ro-RO" sz="2800" b="1" dirty="0">
                <a:latin typeface="Arial" pitchFamily="34" charset="0"/>
                <a:cs typeface="Arial" pitchFamily="34" charset="0"/>
              </a:rPr>
              <a:t>KITCHEN OUR KINGDOM COOKING OUR PASSION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r>
              <a:rPr lang="ro-RO" sz="2000" b="1" dirty="0"/>
              <a:t>Parteneri:</a:t>
            </a:r>
          </a:p>
          <a:p>
            <a:pPr lvl="1"/>
            <a:r>
              <a:rPr lang="ro-RO" dirty="0"/>
              <a:t>Polonia, </a:t>
            </a:r>
            <a:endParaRPr lang="en-US" dirty="0"/>
          </a:p>
          <a:p>
            <a:pPr lvl="1"/>
            <a:r>
              <a:rPr lang="ro-RO" dirty="0"/>
              <a:t>Turcia, </a:t>
            </a:r>
            <a:endParaRPr lang="en-US" dirty="0"/>
          </a:p>
          <a:p>
            <a:pPr lvl="1"/>
            <a:r>
              <a:rPr lang="ro-RO" dirty="0"/>
              <a:t>Italia, </a:t>
            </a:r>
            <a:endParaRPr lang="en-US" dirty="0"/>
          </a:p>
          <a:p>
            <a:pPr lvl="1"/>
            <a:r>
              <a:rPr lang="ro-RO" dirty="0"/>
              <a:t>Slovenia, </a:t>
            </a:r>
            <a:endParaRPr lang="en-US" dirty="0"/>
          </a:p>
          <a:p>
            <a:pPr lvl="1"/>
            <a:r>
              <a:rPr lang="ro-RO" dirty="0"/>
              <a:t>Franța, </a:t>
            </a:r>
            <a:endParaRPr lang="en-US" dirty="0"/>
          </a:p>
          <a:p>
            <a:pPr lvl="1"/>
            <a:r>
              <a:rPr lang="ro-RO" dirty="0"/>
              <a:t>România.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z="2000" b="1" dirty="0" err="1"/>
              <a:t>Scopul</a:t>
            </a:r>
            <a:r>
              <a:rPr lang="en-US" sz="2000" b="1" dirty="0"/>
              <a:t> </a:t>
            </a:r>
            <a:r>
              <a:rPr lang="en-US" sz="2000" b="1" dirty="0" err="1"/>
              <a:t>proiectului</a:t>
            </a:r>
            <a:r>
              <a:rPr lang="en-US" sz="2000" b="1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ro-RO" sz="2000" dirty="0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competențelor</a:t>
            </a:r>
            <a:r>
              <a:rPr lang="en-US" sz="2000" dirty="0"/>
              <a:t> </a:t>
            </a:r>
            <a:r>
              <a:rPr lang="en-US" sz="2000" dirty="0" err="1"/>
              <a:t>profesionale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lingvistice</a:t>
            </a:r>
            <a:r>
              <a:rPr lang="en-US" sz="2000" dirty="0"/>
              <a:t> </a:t>
            </a:r>
            <a:r>
              <a:rPr lang="ro-RO" sz="2000" dirty="0"/>
              <a:t>ale elevilor și </a:t>
            </a:r>
            <a:r>
              <a:rPr lang="en-US" sz="2000" dirty="0" err="1"/>
              <a:t>promov</a:t>
            </a:r>
            <a:r>
              <a:rPr lang="ro-RO" sz="2000" dirty="0"/>
              <a:t>area</a:t>
            </a:r>
            <a:r>
              <a:rPr lang="en-US" sz="2000" dirty="0"/>
              <a:t> </a:t>
            </a:r>
            <a:r>
              <a:rPr lang="en-US" sz="2000" dirty="0" err="1"/>
              <a:t>bucătări</a:t>
            </a:r>
            <a:r>
              <a:rPr lang="ro-RO" sz="2000" dirty="0"/>
              <a:t>ei</a:t>
            </a:r>
            <a:r>
              <a:rPr lang="en-US" sz="2000" dirty="0"/>
              <a:t> </a:t>
            </a:r>
            <a:r>
              <a:rPr lang="ro-RO" sz="2000" dirty="0"/>
              <a:t>tradiționale a fiecărei țări participante la proiect.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200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>
                <a:latin typeface="Arial" pitchFamily="34" charset="0"/>
                <a:cs typeface="Arial" pitchFamily="34" charset="0"/>
              </a:rPr>
              <a:t>KITCHEN OUR KINGDOM COOKING OUR PASSION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/>
          </a:bodyPr>
          <a:lstStyle/>
          <a:p>
            <a:r>
              <a:rPr lang="en-US" dirty="0" err="1"/>
              <a:t>Produsele</a:t>
            </a:r>
            <a:r>
              <a:rPr lang="en-US" dirty="0"/>
              <a:t> finale:</a:t>
            </a:r>
            <a:endParaRPr lang="ro-RO" dirty="0"/>
          </a:p>
          <a:p>
            <a:endParaRPr lang="en-US" dirty="0"/>
          </a:p>
          <a:p>
            <a:pPr algn="just"/>
            <a:r>
              <a:rPr lang="en-US" dirty="0"/>
              <a:t>site web, </a:t>
            </a:r>
          </a:p>
          <a:p>
            <a:pPr algn="just"/>
            <a:r>
              <a:rPr lang="en-US" dirty="0"/>
              <a:t>un </a:t>
            </a:r>
            <a:r>
              <a:rPr lang="en-US" dirty="0" err="1"/>
              <a:t>dicționar</a:t>
            </a:r>
            <a:r>
              <a:rPr lang="en-US" dirty="0"/>
              <a:t> </a:t>
            </a:r>
            <a:r>
              <a:rPr lang="en-US" dirty="0" err="1"/>
              <a:t>interactiv</a:t>
            </a:r>
            <a:r>
              <a:rPr lang="en-US" dirty="0"/>
              <a:t>, cu </a:t>
            </a:r>
            <a:r>
              <a:rPr lang="en-US" dirty="0" err="1"/>
              <a:t>termeni</a:t>
            </a:r>
            <a:r>
              <a:rPr lang="en-US" dirty="0"/>
              <a:t> din </a:t>
            </a:r>
            <a:r>
              <a:rPr lang="en-US" dirty="0" err="1"/>
              <a:t>gastronomie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limbile</a:t>
            </a:r>
            <a:r>
              <a:rPr lang="en-US" dirty="0"/>
              <a:t> </a:t>
            </a:r>
            <a:r>
              <a:rPr lang="en-US" dirty="0" err="1"/>
              <a:t>partenerilor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, </a:t>
            </a:r>
          </a:p>
          <a:p>
            <a:pPr algn="just"/>
            <a:r>
              <a:rPr lang="en-US" dirty="0"/>
              <a:t>o carte de </a:t>
            </a:r>
            <a:r>
              <a:rPr lang="en-US" dirty="0" err="1"/>
              <a:t>bucate</a:t>
            </a:r>
            <a:r>
              <a:rPr lang="en-US" dirty="0"/>
              <a:t> cu </a:t>
            </a:r>
            <a:r>
              <a:rPr lang="en-US" dirty="0" err="1"/>
              <a:t>rețete</a:t>
            </a:r>
            <a:r>
              <a:rPr lang="en-US" dirty="0"/>
              <a:t> de </a:t>
            </a:r>
            <a:r>
              <a:rPr lang="en-US" dirty="0" err="1"/>
              <a:t>preparate</a:t>
            </a:r>
            <a:r>
              <a:rPr lang="en-US" dirty="0"/>
              <a:t> </a:t>
            </a:r>
            <a:r>
              <a:rPr lang="en-US" dirty="0" err="1"/>
              <a:t>tradiționale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fiecărui</a:t>
            </a:r>
            <a:r>
              <a:rPr lang="en-US" dirty="0"/>
              <a:t> </a:t>
            </a:r>
            <a:r>
              <a:rPr lang="en-US" dirty="0" err="1"/>
              <a:t>partener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versiune</a:t>
            </a:r>
            <a:r>
              <a:rPr lang="en-US" dirty="0"/>
              <a:t> </a:t>
            </a:r>
            <a:r>
              <a:rPr lang="en-US" dirty="0" err="1"/>
              <a:t>tipărită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videoclipuri</a:t>
            </a:r>
            <a:r>
              <a:rPr lang="en-US" dirty="0"/>
              <a:t> cu </a:t>
            </a:r>
            <a:r>
              <a:rPr lang="en-US" dirty="0" err="1"/>
              <a:t>instrucțiuni</a:t>
            </a:r>
            <a:r>
              <a:rPr lang="en-US" dirty="0"/>
              <a:t> de </a:t>
            </a:r>
            <a:r>
              <a:rPr lang="en-US" dirty="0" err="1"/>
              <a:t>pregătire</a:t>
            </a:r>
            <a:r>
              <a:rPr lang="en-US" dirty="0"/>
              <a:t> a fie</a:t>
            </a:r>
            <a:r>
              <a:rPr lang="ro-RO" dirty="0"/>
              <a:t>cărui</a:t>
            </a:r>
            <a:r>
              <a:rPr lang="en-US" dirty="0"/>
              <a:t> </a:t>
            </a:r>
            <a:r>
              <a:rPr lang="en-US" dirty="0" err="1"/>
              <a:t>preparat</a:t>
            </a:r>
            <a:r>
              <a:rPr lang="en-US" dirty="0"/>
              <a:t> din </a:t>
            </a:r>
            <a:r>
              <a:rPr lang="en-US" dirty="0" err="1"/>
              <a:t>cartea</a:t>
            </a:r>
            <a:r>
              <a:rPr lang="en-US" dirty="0"/>
              <a:t> de </a:t>
            </a:r>
            <a:r>
              <a:rPr lang="en-US" dirty="0" err="1"/>
              <a:t>bucate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029" y="2132856"/>
            <a:ext cx="9144000" cy="2160240"/>
          </a:xfrm>
        </p:spPr>
        <p:txBody>
          <a:bodyPr>
            <a:normAutofit/>
          </a:bodyPr>
          <a:lstStyle/>
          <a:p>
            <a:pPr algn="ctr"/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Innovation, Originality and Applicability</a:t>
            </a:r>
            <a:br>
              <a:rPr lang="en-US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 in Teaching Using 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68" y="4509120"/>
            <a:ext cx="8892480" cy="136815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err="1"/>
              <a:t>Proiect</a:t>
            </a:r>
            <a:r>
              <a:rPr lang="en-US" sz="2000" b="1" dirty="0"/>
              <a:t> Erasmus+, KA1, Learning Mobility of Individuals School education staff mobility </a:t>
            </a:r>
          </a:p>
          <a:p>
            <a:pPr algn="ctr"/>
            <a:r>
              <a:rPr lang="en-US" sz="2000" b="1" dirty="0"/>
              <a:t>2016-1-RO01-KA101-023289</a:t>
            </a:r>
          </a:p>
          <a:p>
            <a:pPr algn="ctr"/>
            <a:endParaRPr lang="ro-RO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sz="2000" b="1" dirty="0"/>
              <a:t>Colegiul de Industrie Alimentară „Elena Doamna”,Galaţi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52370"/>
            <a:ext cx="2915816" cy="1572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43039"/>
            <a:ext cx="2579649" cy="17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6364D-7456-48D5-9A22-E554CA857F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21137"/>
            <a:ext cx="8991600" cy="63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990600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>
                <a:latin typeface="+mn-lt"/>
                <a:cs typeface="Arial" pitchFamily="34" charset="0"/>
              </a:rPr>
              <a:t>KITCHEN OUR KINGDOM COOKING OUR PASSION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r>
              <a:rPr lang="ro-RO" sz="2000" dirty="0"/>
              <a:t>La mobilitățile proiectului au participat din fiecare țară parteneră câte un profesor de gastronomie, care în urma cursului de formare a avut sarcina de a transmite cunoștințele și bunele practici dobândite, elevilor din școală, la întoarcerea acasă.</a:t>
            </a:r>
            <a:br>
              <a:rPr lang="en-US" sz="2000" dirty="0"/>
            </a:br>
            <a:endParaRPr lang="ro-RO" sz="2000" dirty="0"/>
          </a:p>
        </p:txBody>
      </p:sp>
      <p:pic>
        <p:nvPicPr>
          <p:cNvPr id="4" name="Content Placeholder 3" descr="C:\Users\Iuliana Andone\Pictures\proiecte 2020 feb-mar\IMG_20200211_104059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0" y="2895600"/>
            <a:ext cx="6172200" cy="3861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78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" y="381000"/>
            <a:ext cx="9124545" cy="990600"/>
          </a:xfrm>
        </p:spPr>
        <p:txBody>
          <a:bodyPr>
            <a:normAutofit/>
          </a:bodyPr>
          <a:lstStyle/>
          <a:p>
            <a:pPr algn="ctr"/>
            <a:r>
              <a:rPr lang="ro-RO" sz="2400" dirty="0">
                <a:latin typeface="Arial" pitchFamily="34" charset="0"/>
                <a:cs typeface="Arial" pitchFamily="34" charset="0"/>
              </a:rPr>
              <a:t>Webinar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sesiune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de gătit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octombrie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2020, Rom</a:t>
            </a:r>
            <a:r>
              <a:rPr lang="ro-RO" sz="2400" dirty="0">
                <a:latin typeface="Arial" pitchFamily="34" charset="0"/>
                <a:cs typeface="Arial" pitchFamily="34" charset="0"/>
              </a:rPr>
              <a:t>â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uliana Andone\Desktop\KOKCOP\WhatsApp Image 2020-10-22 at  14.29.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871294"/>
            <a:ext cx="3657600" cy="257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uliana Andone\Desktop\KOKCOP\WhatsApp Image 2020-10-22 at  14.30.0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1" y="2814940"/>
            <a:ext cx="3714344" cy="25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uliana Andone\Desktop\KOKCOP\WhatsApp Image 2020-10-22 at  14.36.07 (1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600575"/>
            <a:ext cx="43942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4319" y="1265872"/>
            <a:ext cx="9124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/>
              <a:t>	Pentru al doilea an de proiect planul de implementare al proiectului a fost adaptat conform condițiilor sanitare impuse de pandemie, astfel că activitățile proiectului au debutat cu o sesiune de gătit online, la care școala din România a fost gazdă, demonstrând modul de preparare a unor preparate culinare tradiționale r</a:t>
            </a:r>
            <a:r>
              <a:rPr lang="ro-RO" dirty="0">
                <a:latin typeface="Arial" pitchFamily="34" charset="0"/>
                <a:cs typeface="Arial" pitchFamily="34" charset="0"/>
              </a:rPr>
              <a:t>romanesti: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ro-RO" dirty="0">
                <a:latin typeface="Arial" pitchFamily="34" charset="0"/>
                <a:cs typeface="Arial" pitchFamily="34" charset="0"/>
              </a:rPr>
              <a:t>cozonac, tobă, plachie de crap și papanași.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74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6019800" cy="1927225"/>
          </a:xfrm>
        </p:spPr>
        <p:txBody>
          <a:bodyPr/>
          <a:lstStyle/>
          <a:p>
            <a:pPr algn="ctr"/>
            <a:br>
              <a:rPr lang="ro-RO" sz="2400" b="1" dirty="0">
                <a:latin typeface="+mn-lt"/>
              </a:rPr>
            </a:br>
            <a:br>
              <a:rPr lang="ro-RO" sz="2400" b="1" dirty="0">
                <a:latin typeface="+mn-lt"/>
              </a:rPr>
            </a:br>
            <a:r>
              <a:rPr lang="ro-RO" sz="2400" b="1" dirty="0">
                <a:latin typeface="+mn-lt"/>
              </a:rPr>
              <a:t>Proiect Erasmus+</a:t>
            </a:r>
            <a:br>
              <a:rPr lang="en-US" sz="2400" b="1" dirty="0">
                <a:latin typeface="+mn-lt"/>
              </a:rPr>
            </a:br>
            <a:r>
              <a:rPr lang="ro-RO" sz="2400" b="1" dirty="0">
                <a:latin typeface="+mn-lt"/>
              </a:rPr>
              <a:t>“INTERCULTURAL BRIDGES EXTENDING TO EUROPEAN CITIZENSHIP”</a:t>
            </a:r>
            <a:br>
              <a:rPr lang="ro-RO" sz="2400" b="1" dirty="0">
                <a:latin typeface="+mn-lt"/>
              </a:rPr>
            </a:br>
            <a:r>
              <a:rPr lang="ro-RO" sz="2400" b="1" dirty="0"/>
              <a:t>2019-1-TR01-KA229-076762</a:t>
            </a:r>
            <a:br>
              <a:rPr lang="ro-RO" sz="2400" b="1" dirty="0"/>
            </a:br>
            <a:endParaRPr lang="en-US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010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sz="2800" b="1" dirty="0">
                <a:solidFill>
                  <a:schemeClr val="tx1"/>
                </a:solidFill>
                <a:latin typeface="+mj-lt"/>
              </a:rPr>
              <a:t>Metoda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de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predare</a:t>
            </a:r>
            <a:r>
              <a:rPr lang="ro-RO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–</a:t>
            </a:r>
            <a:r>
              <a:rPr lang="ro-RO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evaluare</a:t>
            </a:r>
            <a:r>
              <a:rPr lang="ro-RO" sz="2800" b="1" dirty="0">
                <a:solidFill>
                  <a:schemeClr val="tx1"/>
                </a:solidFill>
                <a:latin typeface="+mj-lt"/>
              </a:rPr>
              <a:t> CLIL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+mj-lt"/>
              </a:rPr>
              <a:t>Content and Language Integrated Learning</a:t>
            </a:r>
            <a:endParaRPr lang="ro-RO" sz="28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o-RO" sz="2800" b="1">
              <a:solidFill>
                <a:schemeClr val="tx1"/>
              </a:solidFill>
              <a:latin typeface="+mj-lt"/>
              <a:hlinkClick r:id="rId2"/>
            </a:endParaRPr>
          </a:p>
          <a:p>
            <a:pPr algn="ctr"/>
            <a:r>
              <a:rPr lang="en-US" sz="2800" b="1">
                <a:solidFill>
                  <a:schemeClr val="tx1"/>
                </a:solidFill>
                <a:latin typeface="+mj-lt"/>
                <a:hlinkClick r:id="rId2"/>
              </a:rPr>
              <a:t>http</a:t>
            </a:r>
            <a:r>
              <a:rPr lang="en-US" sz="2800" b="1" dirty="0">
                <a:solidFill>
                  <a:schemeClr val="tx1"/>
                </a:solidFill>
                <a:latin typeface="+mj-lt"/>
                <a:hlinkClick r:id="rId2"/>
              </a:rPr>
              <a:t>://projectclil.ro/</a:t>
            </a:r>
            <a:endParaRPr lang="ro-RO" sz="2800" b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C:\Users\Iuliana Andone\Desktop\LOGO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4257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254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6629400" cy="990600"/>
          </a:xfrm>
        </p:spPr>
        <p:txBody>
          <a:bodyPr>
            <a:normAutofit fontScale="90000"/>
          </a:bodyPr>
          <a:lstStyle/>
          <a:p>
            <a:r>
              <a:rPr lang="ro-RO" sz="2700" b="1" dirty="0">
                <a:latin typeface="+mn-lt"/>
              </a:rPr>
              <a:t>Erasmus+</a:t>
            </a:r>
            <a:r>
              <a:rPr lang="en-US" sz="2700" b="1" dirty="0">
                <a:latin typeface="+mn-lt"/>
              </a:rPr>
              <a:t> </a:t>
            </a:r>
            <a:r>
              <a:rPr lang="ro-RO" sz="2700" b="1" dirty="0">
                <a:latin typeface="+mn-lt"/>
              </a:rPr>
              <a:t>“INTERCULTURAL BRIDGES EXTENDING TO EUROPEAN CITIZENSHIP</a:t>
            </a:r>
            <a:r>
              <a:rPr lang="ro-RO" sz="3100" b="1" dirty="0">
                <a:latin typeface="+mn-lt"/>
              </a:rPr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o-RO" b="1" dirty="0"/>
              <a:t>Parteneri în proiect</a:t>
            </a:r>
          </a:p>
          <a:p>
            <a:pPr algn="just"/>
            <a:r>
              <a:rPr lang="ro-RO" dirty="0"/>
              <a:t>Turcia, </a:t>
            </a:r>
          </a:p>
          <a:p>
            <a:pPr algn="just"/>
            <a:r>
              <a:rPr lang="en-US" dirty="0"/>
              <a:t>Rom</a:t>
            </a:r>
            <a:r>
              <a:rPr lang="ro-RO" dirty="0"/>
              <a:t>â</a:t>
            </a:r>
            <a:r>
              <a:rPr lang="en-US" dirty="0" err="1"/>
              <a:t>nia</a:t>
            </a:r>
            <a:r>
              <a:rPr lang="en-US" dirty="0"/>
              <a:t>, </a:t>
            </a:r>
            <a:endParaRPr lang="ro-RO" dirty="0"/>
          </a:p>
          <a:p>
            <a:pPr algn="just"/>
            <a:r>
              <a:rPr lang="ro-RO" dirty="0"/>
              <a:t>Italia, Grecia, </a:t>
            </a:r>
          </a:p>
          <a:p>
            <a:pPr algn="just"/>
            <a:r>
              <a:rPr lang="ro-RO" dirty="0"/>
              <a:t>Macedonia de Nord,</a:t>
            </a:r>
          </a:p>
          <a:p>
            <a:pPr algn="just"/>
            <a:r>
              <a:rPr lang="ro-RO" dirty="0"/>
              <a:t>Portugalia.</a:t>
            </a:r>
          </a:p>
          <a:p>
            <a:pPr algn="just"/>
            <a:endParaRPr lang="ro-RO" dirty="0"/>
          </a:p>
          <a:p>
            <a:pPr algn="just"/>
            <a:r>
              <a:rPr lang="en-US" dirty="0"/>
              <a:t> </a:t>
            </a:r>
            <a:r>
              <a:rPr lang="ro-RO" b="1" dirty="0"/>
              <a:t>Ac</a:t>
            </a:r>
            <a:r>
              <a:rPr lang="en-US" b="1" dirty="0" err="1"/>
              <a:t>tivit</a:t>
            </a:r>
            <a:r>
              <a:rPr lang="ro-RO" b="1" dirty="0"/>
              <a:t>ățile proiectului </a:t>
            </a:r>
            <a:r>
              <a:rPr lang="ro-RO" dirty="0"/>
              <a:t>sunt ilustrate de logo, care spune povestea proiectului într-un desen și ilustrază tematica propusă pentru ficare mobilitate, astfel: </a:t>
            </a:r>
            <a:endParaRPr lang="en-US" dirty="0"/>
          </a:p>
          <a:p>
            <a:pPr lvl="0"/>
            <a:r>
              <a:rPr lang="ro-RO" dirty="0"/>
              <a:t>Italia – “CLIL course”, </a:t>
            </a:r>
            <a:endParaRPr lang="en-US" dirty="0"/>
          </a:p>
          <a:p>
            <a:pPr lvl="0"/>
            <a:r>
              <a:rPr lang="ro-RO" dirty="0"/>
              <a:t>Macedonia de Nord – “Play with me”, </a:t>
            </a:r>
            <a:endParaRPr lang="en-US" dirty="0"/>
          </a:p>
          <a:p>
            <a:pPr lvl="0"/>
            <a:r>
              <a:rPr lang="ro-RO" dirty="0"/>
              <a:t>Portugalia – “Dance with me”, </a:t>
            </a:r>
            <a:endParaRPr lang="en-US" dirty="0"/>
          </a:p>
          <a:p>
            <a:pPr lvl="0"/>
            <a:r>
              <a:rPr lang="ro-RO" dirty="0"/>
              <a:t>Grecia – “Tell me your story”, </a:t>
            </a:r>
            <a:endParaRPr lang="en-US" dirty="0"/>
          </a:p>
          <a:p>
            <a:pPr lvl="0"/>
            <a:r>
              <a:rPr lang="ro-RO" dirty="0"/>
              <a:t>Romania – “Our traditional food”, </a:t>
            </a:r>
            <a:endParaRPr lang="en-US" dirty="0"/>
          </a:p>
          <a:p>
            <a:pPr lvl="0"/>
            <a:r>
              <a:rPr lang="ro-RO" dirty="0"/>
              <a:t>Turcia – “Our traditional handicrafts and UNESCO Cultural Heritage”.</a:t>
            </a:r>
            <a:endParaRPr lang="en-US" dirty="0"/>
          </a:p>
        </p:txBody>
      </p:sp>
      <p:pic>
        <p:nvPicPr>
          <p:cNvPr id="4" name="Picture 3" descr="C:\Users\Iuliana Andone\Desktop\LOG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33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Mobilitate proiect Erasmus +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4656306" cy="3962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dirty="0"/>
              <a:t>	</a:t>
            </a:r>
          </a:p>
          <a:p>
            <a:pPr marL="0" indent="0" algn="just">
              <a:buNone/>
            </a:pPr>
            <a:r>
              <a:rPr lang="ro-RO" sz="2000" dirty="0"/>
              <a:t>	</a:t>
            </a:r>
            <a:r>
              <a:rPr lang="ro-RO" sz="2000" b="1" dirty="0"/>
              <a:t>Mobilitatea de proiect</a:t>
            </a:r>
            <a:r>
              <a:rPr lang="ro-RO" sz="2000" dirty="0"/>
              <a:t> s-a desfășurat în perioada 17-21.02.2020, la Liceo Statale "Tito Livio", Martina-Franca, Italia.</a:t>
            </a:r>
          </a:p>
        </p:txBody>
      </p:sp>
      <p:pic>
        <p:nvPicPr>
          <p:cNvPr id="4" name="Content Placeholder 3" descr="C:\Users\Iuliana Andone\Pictures\proiecte 2020 feb-mar\IMG-20200220-WA0021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1910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551345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/>
              <a:t>	Mobilitatea a presupus un curs de formare în metoda de predare-evaluare a cunoștințelor </a:t>
            </a:r>
            <a:r>
              <a:rPr lang="ro-RO" sz="2000" b="1" dirty="0"/>
              <a:t>CLIL - </a:t>
            </a:r>
            <a:r>
              <a:rPr lang="en-US" sz="2000" b="1" dirty="0"/>
              <a:t>Content and Language Integrated Learning</a:t>
            </a:r>
            <a:r>
              <a:rPr lang="ro-RO" sz="2000" b="1" dirty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091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>
                <a:latin typeface="+mn-lt"/>
              </a:rPr>
              <a:t>Metoda CLIL </a:t>
            </a:r>
            <a:br>
              <a:rPr lang="ro-RO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Content and Language Integrated Learning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24400"/>
          </a:xfrm>
        </p:spPr>
        <p:txBody>
          <a:bodyPr>
            <a:normAutofit/>
          </a:bodyPr>
          <a:lstStyle/>
          <a:p>
            <a:pPr algn="just"/>
            <a:r>
              <a:rPr lang="ro-RO" sz="2000" dirty="0" err="1"/>
              <a:t>E</a:t>
            </a:r>
            <a:r>
              <a:rPr lang="en-US" sz="2000" dirty="0" err="1"/>
              <a:t>ste</a:t>
            </a:r>
            <a:r>
              <a:rPr lang="en-US" sz="2000" dirty="0"/>
              <a:t> o </a:t>
            </a:r>
            <a:r>
              <a:rPr lang="en-US" sz="2000" dirty="0" err="1"/>
              <a:t>metodă</a:t>
            </a:r>
            <a:r>
              <a:rPr lang="en-US" sz="2000" dirty="0"/>
              <a:t> de </a:t>
            </a:r>
            <a:r>
              <a:rPr lang="en-US" sz="2000" dirty="0" err="1"/>
              <a:t>predare-evaluare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, </a:t>
            </a:r>
            <a:r>
              <a:rPr lang="en-US" sz="2000" dirty="0" err="1"/>
              <a:t>bazată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parcurgerea</a:t>
            </a:r>
            <a:r>
              <a:rPr lang="en-US" sz="2000" dirty="0"/>
              <a:t> </a:t>
            </a:r>
            <a:r>
              <a:rPr lang="en-US" sz="2000" dirty="0" err="1"/>
              <a:t>diverselor</a:t>
            </a:r>
            <a:r>
              <a:rPr lang="en-US" sz="2000" dirty="0"/>
              <a:t> discipline </a:t>
            </a:r>
            <a:r>
              <a:rPr lang="en-US" sz="2000" dirty="0" err="1"/>
              <a:t>școlare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intermediul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limbi</a:t>
            </a:r>
            <a:r>
              <a:rPr lang="en-US" sz="2000" dirty="0"/>
              <a:t> </a:t>
            </a:r>
            <a:r>
              <a:rPr lang="en-US" sz="2000" dirty="0" err="1"/>
              <a:t>straine</a:t>
            </a:r>
            <a:r>
              <a:rPr lang="ro-RO" sz="2000" dirty="0"/>
              <a:t>.</a:t>
            </a:r>
          </a:p>
          <a:p>
            <a:pPr algn="just"/>
            <a:endParaRPr lang="ro-RO" sz="2000" dirty="0"/>
          </a:p>
          <a:p>
            <a:pPr algn="just"/>
            <a:r>
              <a:rPr lang="en-US" sz="2000" dirty="0"/>
              <a:t> </a:t>
            </a:r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metodei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dublu</a:t>
            </a:r>
            <a:r>
              <a:rPr lang="en-US" sz="2000" dirty="0"/>
              <a:t>: </a:t>
            </a:r>
            <a:endParaRPr lang="ro-RO" sz="2000" dirty="0"/>
          </a:p>
          <a:p>
            <a:pPr algn="just"/>
            <a:r>
              <a:rPr lang="en-US" sz="2000" dirty="0" err="1"/>
              <a:t>pe</a:t>
            </a:r>
            <a:r>
              <a:rPr lang="en-US" sz="2000" dirty="0"/>
              <a:t> de o parte </a:t>
            </a:r>
            <a:r>
              <a:rPr lang="en-US" sz="2000" dirty="0" err="1"/>
              <a:t>elevii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acumula</a:t>
            </a:r>
            <a:r>
              <a:rPr lang="en-US" sz="2000" dirty="0"/>
              <a:t> </a:t>
            </a:r>
            <a:r>
              <a:rPr lang="en-US" sz="2000" dirty="0" err="1"/>
              <a:t>cunoștințe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anumit</a:t>
            </a:r>
            <a:r>
              <a:rPr lang="en-US" sz="2000" dirty="0"/>
              <a:t> </a:t>
            </a:r>
            <a:r>
              <a:rPr lang="en-US" sz="2000" dirty="0" err="1"/>
              <a:t>domeniu</a:t>
            </a:r>
            <a:r>
              <a:rPr lang="en-US" sz="2000" dirty="0"/>
              <a:t>, </a:t>
            </a:r>
            <a:r>
              <a:rPr lang="ro-RO" sz="2000" dirty="0"/>
              <a:t>de ex. discipline tehnice</a:t>
            </a:r>
            <a:r>
              <a:rPr lang="en-US" sz="2000" dirty="0"/>
              <a:t>, </a:t>
            </a:r>
            <a:endParaRPr lang="ro-RO" sz="2000" dirty="0"/>
          </a:p>
          <a:p>
            <a:pPr algn="just"/>
            <a:r>
              <a:rPr lang="en-US" sz="2000" dirty="0" err="1"/>
              <a:t>pe</a:t>
            </a:r>
            <a:r>
              <a:rPr lang="en-US" sz="2000" dirty="0"/>
              <a:t> de </a:t>
            </a:r>
            <a:r>
              <a:rPr lang="en-US" sz="2000" dirty="0" err="1"/>
              <a:t>altă</a:t>
            </a:r>
            <a:r>
              <a:rPr lang="en-US" sz="2000" dirty="0"/>
              <a:t> parte </a:t>
            </a:r>
            <a:r>
              <a:rPr lang="en-US" sz="2000" dirty="0" err="1"/>
              <a:t>își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cunoștințele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abilitățile</a:t>
            </a:r>
            <a:r>
              <a:rPr lang="en-US" sz="2000" dirty="0"/>
              <a:t> de </a:t>
            </a:r>
            <a:r>
              <a:rPr lang="en-US" sz="2000" dirty="0" err="1"/>
              <a:t>comunicare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ro-RO" sz="2000" dirty="0"/>
              <a:t>străină</a:t>
            </a:r>
            <a:r>
              <a:rPr lang="en-US" sz="2000" dirty="0"/>
              <a:t>. </a:t>
            </a:r>
            <a:endParaRPr lang="ro-RO" sz="2000" dirty="0"/>
          </a:p>
          <a:p>
            <a:pPr algn="just"/>
            <a:endParaRPr lang="ro-RO" sz="2000" dirty="0"/>
          </a:p>
          <a:p>
            <a:pPr algn="just"/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profesorilor</a:t>
            </a:r>
            <a:r>
              <a:rPr lang="en-US" sz="2000" dirty="0"/>
              <a:t> CLIL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pune</a:t>
            </a:r>
            <a:r>
              <a:rPr lang="en-US" sz="2000" dirty="0"/>
              <a:t> la </a:t>
            </a:r>
            <a:r>
              <a:rPr lang="en-US" sz="2000" dirty="0" err="1"/>
              <a:t>dispoziția</a:t>
            </a:r>
            <a:r>
              <a:rPr lang="en-US" sz="2000" dirty="0"/>
              <a:t> </a:t>
            </a:r>
            <a:r>
              <a:rPr lang="en-US" sz="2000" dirty="0" err="1"/>
              <a:t>elevilor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a </a:t>
            </a:r>
            <a:r>
              <a:rPr lang="en-US" sz="2000" dirty="0" err="1"/>
              <a:t>interacționa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limbă</a:t>
            </a:r>
            <a:r>
              <a:rPr lang="en-US" sz="2000" dirty="0"/>
              <a:t> </a:t>
            </a:r>
            <a:r>
              <a:rPr lang="en-US" sz="2000" dirty="0" err="1"/>
              <a:t>străină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subiecte</a:t>
            </a:r>
            <a:r>
              <a:rPr lang="en-US" sz="2000" dirty="0"/>
              <a:t> din </a:t>
            </a:r>
            <a:r>
              <a:rPr lang="en-US" sz="2000" dirty="0" err="1"/>
              <a:t>curricul</a:t>
            </a:r>
            <a:r>
              <a:rPr lang="ro-RO" sz="2000" dirty="0"/>
              <a:t>um școlar</a:t>
            </a:r>
            <a:r>
              <a:rPr lang="en-US" sz="2000" dirty="0"/>
              <a:t>.</a:t>
            </a:r>
            <a:endParaRPr lang="ro-RO" sz="2000" dirty="0"/>
          </a:p>
          <a:p>
            <a:pPr algn="just"/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61850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/>
              <a:t>Metoda CLIL </a:t>
            </a:r>
            <a:br>
              <a:rPr lang="ro-RO" sz="2800" b="1" dirty="0"/>
            </a:br>
            <a:r>
              <a:rPr lang="en-US" sz="2800" b="1" dirty="0"/>
              <a:t>Content and Language Integrated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	</a:t>
            </a:r>
            <a:r>
              <a:rPr lang="ro-RO" sz="2000" dirty="0"/>
              <a:t>Beneficiile metodei CLIL </a:t>
            </a:r>
            <a:r>
              <a:rPr lang="en-US" sz="2000" dirty="0" err="1"/>
              <a:t>sunt</a:t>
            </a:r>
            <a:r>
              <a:rPr lang="en-US" sz="2000" dirty="0"/>
              <a:t>:</a:t>
            </a:r>
          </a:p>
          <a:p>
            <a:pPr algn="just"/>
            <a:r>
              <a:rPr lang="ro-RO" sz="2000" dirty="0"/>
              <a:t>dezvoltarea competențelor lingvistice, pregătirea eficientă pentru studiu și piața muncii, creșretea motivației elevilor etc.</a:t>
            </a:r>
            <a:endParaRPr lang="en-US" sz="2000" dirty="0"/>
          </a:p>
          <a:p>
            <a:pPr algn="just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dirty="0"/>
          </a:p>
        </p:txBody>
      </p:sp>
      <p:pic>
        <p:nvPicPr>
          <p:cNvPr id="4" name="Content Placeholder 3" descr="C:\Users\Iuliana Andone\Pictures\proiecte 2020 feb-mar\IMG_20200220_095742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86199"/>
            <a:ext cx="3713018" cy="2842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4813" y="3124200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/>
              <a:t>Structura generală a unei lecții CLI</a:t>
            </a:r>
            <a:r>
              <a:rPr lang="en-US" sz="2000" dirty="0"/>
              <a:t>L</a:t>
            </a:r>
            <a:r>
              <a:rPr lang="ro-RO" sz="2000" dirty="0"/>
              <a:t>:</a:t>
            </a:r>
          </a:p>
          <a:p>
            <a:endParaRPr lang="en-US" sz="2000" dirty="0"/>
          </a:p>
          <a:p>
            <a:pPr lvl="0"/>
            <a:r>
              <a:rPr lang="ro-RO" sz="2000" b="1" dirty="0"/>
              <a:t>conceptele</a:t>
            </a:r>
            <a:r>
              <a:rPr lang="ro-RO" sz="2000" dirty="0"/>
              <a:t> – conținutul care trebuue predat-evaluat,</a:t>
            </a:r>
            <a:endParaRPr lang="en-US" sz="2000" dirty="0"/>
          </a:p>
          <a:p>
            <a:pPr lvl="0"/>
            <a:r>
              <a:rPr lang="ro-RO" sz="2000" b="1" dirty="0"/>
              <a:t>procedeele</a:t>
            </a:r>
            <a:r>
              <a:rPr lang="ro-RO" sz="2000" dirty="0"/>
              <a:t> – abilitățile lingvistice care vor fi utilizate ăn predarea conceptelor (citit, scris, vorbit, ascultat, gândirea critică),</a:t>
            </a:r>
            <a:endParaRPr lang="en-US" sz="2000" dirty="0"/>
          </a:p>
          <a:p>
            <a:pPr lvl="0"/>
            <a:r>
              <a:rPr lang="ro-RO" sz="2000" b="1" dirty="0"/>
              <a:t>limba străină </a:t>
            </a:r>
            <a:r>
              <a:rPr lang="ro-RO" sz="2000" dirty="0"/>
              <a:t>– regulile gramaticale și de vocabular utilizate ăn cadrul lecției.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19" y="3300373"/>
            <a:ext cx="8748562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„Elena </a:t>
            </a:r>
            <a:r>
              <a:rPr lang="en-US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Doamna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Food Industry</a:t>
            </a:r>
            <a:b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College</a:t>
            </a:r>
            <a:r>
              <a:rPr lang="ro-RO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Galați</a:t>
            </a:r>
            <a:b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the past saves the future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2019-1-BG01-KA229-062303_4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RO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20049"/>
            <a:ext cx="2057400" cy="20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8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9F85-38C4-4B49-8F20-D616F149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47114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</a:t>
            </a:r>
            <a:r>
              <a:rPr lang="ro-R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nr.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2019-1-BG01-KA229-062303_4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DE5B-4E7D-4184-BEA2-AF958252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7200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u="sng" dirty="0"/>
              <a:t>Parteneri</a:t>
            </a:r>
            <a:r>
              <a:rPr lang="ro-RO" dirty="0"/>
              <a:t>                                 </a:t>
            </a:r>
            <a:r>
              <a:rPr lang="ro-RO" u="sng" dirty="0"/>
              <a:t>Perioada de desfășurare</a:t>
            </a:r>
          </a:p>
          <a:p>
            <a:pPr marL="0" indent="0">
              <a:buNone/>
            </a:pPr>
            <a:endParaRPr lang="ro-RO" dirty="0"/>
          </a:p>
          <a:p>
            <a:r>
              <a:rPr lang="en-US" dirty="0" err="1"/>
              <a:t>Turcia</a:t>
            </a:r>
            <a:r>
              <a:rPr lang="ro-RO" dirty="0"/>
              <a:t>                                            2019 - 2021</a:t>
            </a:r>
            <a:endParaRPr lang="en-US" dirty="0"/>
          </a:p>
          <a:p>
            <a:r>
              <a:rPr lang="en-US" dirty="0"/>
              <a:t>Rom</a:t>
            </a:r>
            <a:r>
              <a:rPr lang="ro-RO" dirty="0" err="1"/>
              <a:t>ânia</a:t>
            </a:r>
            <a:endParaRPr lang="ro-RO" dirty="0"/>
          </a:p>
          <a:p>
            <a:r>
              <a:rPr lang="ro-RO" dirty="0"/>
              <a:t>Bulgaria</a:t>
            </a:r>
          </a:p>
          <a:p>
            <a:r>
              <a:rPr lang="ro-RO" dirty="0"/>
              <a:t>Grecia</a:t>
            </a:r>
          </a:p>
          <a:p>
            <a:r>
              <a:rPr lang="ro-RO" dirty="0"/>
              <a:t>Lituania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4CBB1-AA90-4064-B7A9-AA4D1E6F4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429000"/>
            <a:ext cx="2057400" cy="20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614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Erasmus + 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400" b="1" dirty="0"/>
              <a:t>Innovation, Originality and Applicability in Teaching Using ICT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28800"/>
            <a:ext cx="90364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o-RO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o-RO" sz="2000" dirty="0">
                <a:latin typeface="Arial" pitchFamily="34" charset="0"/>
                <a:cs typeface="Arial" pitchFamily="34" charset="0"/>
              </a:rPr>
              <a:t>	Proiectul este destinat a preîntâmpina nevoile profesorilor din școala noastră, identificate în urma analizei de nevoi, de a urma cursuri de dezvoltare profesională, la nivel European, cursuri de îmbunătățire a metodelor de predare-învățare la clasă. </a:t>
            </a:r>
          </a:p>
          <a:p>
            <a:pPr algn="just"/>
            <a:r>
              <a:rPr lang="ro-RO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o-RO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dirty="0">
                <a:latin typeface="Arial" pitchFamily="34" charset="0"/>
                <a:cs typeface="Arial" pitchFamily="34" charset="0"/>
              </a:rPr>
              <a:t>	Programul mobilităților constă în cursuri de formare pentru 15 profesori ai CIED, organizați în trei grupuri a câte cinci profesori, în Londra, Valencia și </a:t>
            </a:r>
            <a:r>
              <a:rPr lang="ro-RO" sz="2000" dirty="0" err="1">
                <a:latin typeface="Arial" pitchFamily="34" charset="0"/>
                <a:cs typeface="Arial" pitchFamily="34" charset="0"/>
              </a:rPr>
              <a:t>Cosenza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ro-RO" sz="2000" dirty="0"/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9990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6120B-38FD-4426-B808-8E29535702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45720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63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07CAB-CEAC-4EB4-BD89-F44560DD60C9}"/>
              </a:ext>
            </a:extLst>
          </p:cNvPr>
          <p:cNvSpPr txBox="1"/>
          <p:nvPr/>
        </p:nvSpPr>
        <p:spPr>
          <a:xfrm>
            <a:off x="533400" y="17526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o-RO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Proiectul î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propune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sprijine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cadrel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promoveze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echipă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învățând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descoperirea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cooperarea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studenții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europeni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îmbunătăți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atitudinea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diferențele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tradițiile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obiceiurile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60858-A084-4EAD-84A6-C3DB5F831057}"/>
              </a:ext>
            </a:extLst>
          </p:cNvPr>
          <p:cNvSpPr txBox="1"/>
          <p:nvPr/>
        </p:nvSpPr>
        <p:spPr>
          <a:xfrm>
            <a:off x="2247900" y="685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Obiectiv</a:t>
            </a:r>
            <a:r>
              <a:rPr lang="ro-RO" sz="3600" dirty="0" err="1">
                <a:solidFill>
                  <a:srgbClr val="C00000"/>
                </a:solidFill>
              </a:rPr>
              <a:t>ul</a:t>
            </a:r>
            <a:r>
              <a:rPr lang="ro-RO" sz="3600" dirty="0">
                <a:solidFill>
                  <a:srgbClr val="C00000"/>
                </a:solidFill>
              </a:rPr>
              <a:t> proiectului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8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BB520-41FF-4840-99DF-6A9F2F655E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762000"/>
            <a:ext cx="6629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20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E5416-4236-4AB1-BAAB-6C1568CA5F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9353" y="3124200"/>
            <a:ext cx="6477000" cy="3643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E4F80-BA89-41F0-9FA5-920FFCBEE2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33" y="395287"/>
            <a:ext cx="555413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18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0749B-447C-4514-B865-86E4AFA11777}"/>
              </a:ext>
            </a:extLst>
          </p:cNvPr>
          <p:cNvSpPr txBox="1"/>
          <p:nvPr/>
        </p:nvSpPr>
        <p:spPr>
          <a:xfrm>
            <a:off x="1295400" y="1676400"/>
            <a:ext cx="708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 de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bucate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rețete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endParaRPr lang="ro-R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cu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dansuri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ntece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</a:t>
            </a:r>
            <a:r>
              <a:rPr lang="ro-R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endParaRPr lang="ro-R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Hancrafts</a:t>
            </a:r>
            <a:endParaRPr lang="ro-R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o-R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/>
              <a:t>proiect eTwinning</a:t>
            </a:r>
            <a:endParaRPr lang="ro-RO" sz="2800" b="1" dirty="0"/>
          </a:p>
          <a:p>
            <a:pPr marL="457200" indent="-457200">
              <a:buFontTx/>
              <a:buChar char="-"/>
            </a:pPr>
            <a:endParaRPr lang="it-IT" sz="2800" b="1" dirty="0"/>
          </a:p>
          <a:p>
            <a:r>
              <a:rPr lang="it-IT" sz="2800" b="1" dirty="0"/>
              <a:t>-</a:t>
            </a:r>
            <a:r>
              <a:rPr lang="ro-RO" sz="2800" b="1" dirty="0"/>
              <a:t>   </a:t>
            </a:r>
            <a:r>
              <a:rPr lang="it-IT" sz="2800" b="1" dirty="0"/>
              <a:t>articole </a:t>
            </a:r>
            <a:r>
              <a:rPr lang="ro-RO" sz="2800" b="1" dirty="0"/>
              <a:t>î</a:t>
            </a:r>
            <a:r>
              <a:rPr lang="it-IT" sz="2800" b="1" dirty="0"/>
              <a:t>n reviste locale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4A0BA-6B43-4BE6-845A-87599938E709}"/>
              </a:ext>
            </a:extLst>
          </p:cNvPr>
          <p:cNvSpPr txBox="1"/>
          <p:nvPr/>
        </p:nvSpPr>
        <p:spPr>
          <a:xfrm>
            <a:off x="3048000" y="685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solidFill>
                  <a:srgbClr val="C00000"/>
                </a:solidFill>
              </a:rPr>
              <a:t>Produse finale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1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8748562" cy="3962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„Elena </a:t>
            </a:r>
            <a:r>
              <a:rPr lang="en-US" sz="31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Doamna</a:t>
            </a: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Food Industry</a:t>
            </a:r>
            <a:b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College</a:t>
            </a:r>
            <a:r>
              <a:rPr lang="ro-RO" sz="3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Galați</a:t>
            </a:r>
            <a:b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ERASMUS+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2019-1-LT01-KA229-060503_4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is My future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64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468A5-B916-4BD6-B3CE-A3A875A893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165"/>
            <a:ext cx="91440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1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9F85-38C4-4B49-8F20-D616F149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47114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</a:t>
            </a:r>
            <a:r>
              <a:rPr lang="ro-R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nr. 2019-1-LT01-KA229-060503_4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DE5B-4E7D-4184-BEA2-AF958252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7200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u="sng" dirty="0"/>
              <a:t>Parteneri</a:t>
            </a:r>
            <a:r>
              <a:rPr lang="ro-RO" dirty="0"/>
              <a:t>                                 </a:t>
            </a:r>
            <a:r>
              <a:rPr lang="ro-RO" u="sng" dirty="0"/>
              <a:t>Perioada de desfășurare</a:t>
            </a:r>
          </a:p>
          <a:p>
            <a:pPr marL="0" indent="0">
              <a:buNone/>
            </a:pPr>
            <a:endParaRPr lang="ro-RO" dirty="0"/>
          </a:p>
          <a:p>
            <a:r>
              <a:rPr lang="en-US" dirty="0" err="1"/>
              <a:t>Turcia</a:t>
            </a:r>
            <a:r>
              <a:rPr lang="ro-RO" dirty="0"/>
              <a:t>                                            2019 - 2021</a:t>
            </a:r>
            <a:endParaRPr lang="en-US" dirty="0"/>
          </a:p>
          <a:p>
            <a:r>
              <a:rPr lang="en-US" dirty="0"/>
              <a:t>Rom</a:t>
            </a:r>
            <a:r>
              <a:rPr lang="ro-RO" dirty="0" err="1"/>
              <a:t>ânia</a:t>
            </a:r>
            <a:endParaRPr lang="ro-RO" dirty="0"/>
          </a:p>
          <a:p>
            <a:r>
              <a:rPr lang="ro-RO" dirty="0"/>
              <a:t>Italia</a:t>
            </a:r>
          </a:p>
          <a:p>
            <a:r>
              <a:rPr lang="ro-RO" dirty="0"/>
              <a:t>Lituania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2D3E8-B559-47C4-A15F-21A3E228B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3429000"/>
            <a:ext cx="2915060" cy="29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1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07CAB-CEAC-4EB4-BD89-F44560DD60C9}"/>
              </a:ext>
            </a:extLst>
          </p:cNvPr>
          <p:cNvSpPr txBox="1"/>
          <p:nvPr/>
        </p:nvSpPr>
        <p:spPr>
          <a:xfrm>
            <a:off x="762000" y="29718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-Proiectul este conceput pentru a transfera realizările Uniunii Europene generațiilor tinere și pentru prevenirea neînțelegerilor interculturale.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60858-A084-4EAD-84A6-C3DB5F831057}"/>
              </a:ext>
            </a:extLst>
          </p:cNvPr>
          <p:cNvSpPr txBox="1"/>
          <p:nvPr/>
        </p:nvSpPr>
        <p:spPr>
          <a:xfrm>
            <a:off x="2247900" y="1219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Obiectiv</a:t>
            </a:r>
            <a:r>
              <a:rPr lang="ro-RO" sz="3600" dirty="0" err="1">
                <a:solidFill>
                  <a:srgbClr val="C00000"/>
                </a:solidFill>
              </a:rPr>
              <a:t>ul</a:t>
            </a:r>
            <a:r>
              <a:rPr lang="ro-RO" sz="3600" dirty="0">
                <a:solidFill>
                  <a:srgbClr val="C00000"/>
                </a:solidFill>
              </a:rPr>
              <a:t> proiectului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59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22E32-9EAF-4DD0-BAA5-5B7077648E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96973"/>
            <a:ext cx="8763000" cy="58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8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52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Erasmus + 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/>
              <a:t>Innovation, Originality and Applicability in Teaching Using ICT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05801"/>
            <a:ext cx="91759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/>
              <a:t>Ob</a:t>
            </a:r>
            <a:r>
              <a:rPr lang="ro-RO" sz="2000" dirty="0"/>
              <a:t>i</a:t>
            </a:r>
            <a:r>
              <a:rPr lang="en-US" sz="2000" dirty="0" err="1"/>
              <a:t>ective</a:t>
            </a:r>
            <a:r>
              <a:rPr lang="en-US" sz="2000" dirty="0"/>
              <a:t>:</a:t>
            </a:r>
          </a:p>
          <a:p>
            <a:r>
              <a:rPr lang="en-US" sz="2000" dirty="0"/>
              <a:t>-</a:t>
            </a:r>
            <a:r>
              <a:rPr lang="ro-RO" sz="2000" dirty="0"/>
              <a:t>Dezvoltarea profesională a profesorilor prin participarea la cursuri de formare, în străinătate cu scopul de a învăța noi metode activ-participative utilizate în procesul de predare-învățare și creșterea interesului în rândul elevilor în plan personal și profesional, pentru a reduce absenteismul și abandonul școlar cu 2%. </a:t>
            </a:r>
          </a:p>
          <a:p>
            <a:r>
              <a:rPr lang="en-US" sz="2000" dirty="0"/>
              <a:t> </a:t>
            </a:r>
          </a:p>
          <a:p>
            <a:r>
              <a:rPr lang="ro-RO" sz="2000" dirty="0"/>
              <a:t>Obiective specifice</a:t>
            </a:r>
            <a:r>
              <a:rPr lang="en-US" sz="2000" dirty="0"/>
              <a:t>:</a:t>
            </a:r>
          </a:p>
          <a:p>
            <a:pPr algn="just"/>
            <a:r>
              <a:rPr lang="en-US" sz="2000" dirty="0"/>
              <a:t>O1-</a:t>
            </a:r>
            <a:r>
              <a:rPr lang="ro-RO" sz="2000" dirty="0"/>
              <a:t>îmbunătățirea competențelor pedagogice prin dezvoltarea de strategii de predare inovative și atractive care presupun implicarea activă a elevilor în procesul de învățământ;</a:t>
            </a:r>
          </a:p>
          <a:p>
            <a:r>
              <a:rPr lang="en-US" sz="2000" dirty="0"/>
              <a:t>O2- </a:t>
            </a:r>
            <a:r>
              <a:rPr lang="ro-RO" sz="2000" dirty="0"/>
              <a:t>îmbunătățirea competențelor digitale în vederea creșterii aplicabilității acestora în procesul de predare-învățare;</a:t>
            </a:r>
          </a:p>
          <a:p>
            <a:r>
              <a:rPr lang="en-US" sz="2000" dirty="0"/>
              <a:t>O3- O2- </a:t>
            </a:r>
            <a:r>
              <a:rPr lang="ro-RO" sz="2000" dirty="0"/>
              <a:t>îmbunătățirea abilităților de comunicare în alte limbi, ale profesorilor, </a:t>
            </a:r>
          </a:p>
          <a:p>
            <a:r>
              <a:rPr lang="ro-RO" sz="2000" dirty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47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B2F13-5593-4808-972E-ED131E3D58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1000"/>
            <a:ext cx="8636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99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4FCE4-8DCA-4806-A74E-05B256A5214A}"/>
              </a:ext>
            </a:extLst>
          </p:cNvPr>
          <p:cNvSpPr txBox="1"/>
          <p:nvPr/>
        </p:nvSpPr>
        <p:spPr>
          <a:xfrm>
            <a:off x="838200" y="178308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  <a:p>
            <a:endParaRPr lang="ro-RO" dirty="0"/>
          </a:p>
          <a:p>
            <a:pPr marL="342900" indent="-342900">
              <a:buAutoNum type="arabicPeriod"/>
            </a:pPr>
            <a:r>
              <a:rPr lang="en-US" sz="2000" dirty="0"/>
              <a:t>ERASMUS+KA</a:t>
            </a:r>
            <a:r>
              <a:rPr lang="ro-RO" sz="2000" dirty="0"/>
              <a:t>229 </a:t>
            </a:r>
            <a:r>
              <a:rPr lang="en-US" sz="2000" dirty="0"/>
              <a:t>“Job and study </a:t>
            </a:r>
            <a:r>
              <a:rPr lang="en-US" sz="2000" dirty="0" err="1"/>
              <a:t>oppurtınities</a:t>
            </a:r>
            <a:r>
              <a:rPr lang="en-US" sz="2000" dirty="0"/>
              <a:t> in Europe”</a:t>
            </a:r>
          </a:p>
          <a:p>
            <a:r>
              <a:rPr lang="en-US" sz="2000" dirty="0"/>
              <a:t> nr. 2020-1-IT02-KA229-079885_4 </a:t>
            </a:r>
          </a:p>
          <a:p>
            <a:r>
              <a:rPr lang="en-US" sz="2000" dirty="0"/>
              <a:t> cu </a:t>
            </a:r>
            <a:r>
              <a:rPr lang="en-US" sz="2000" dirty="0" err="1"/>
              <a:t>parteneri</a:t>
            </a:r>
            <a:r>
              <a:rPr lang="en-US" sz="2000" dirty="0"/>
              <a:t> din Italia, </a:t>
            </a:r>
            <a:r>
              <a:rPr lang="en-US" sz="2000" dirty="0" err="1"/>
              <a:t>Turcia</a:t>
            </a:r>
            <a:r>
              <a:rPr lang="en-US" sz="2000" dirty="0"/>
              <a:t>, </a:t>
            </a:r>
            <a:r>
              <a:rPr lang="en-US" sz="2000" dirty="0" err="1"/>
              <a:t>Portugalia</a:t>
            </a:r>
            <a:r>
              <a:rPr lang="en-US" sz="2000" dirty="0"/>
              <a:t>, Polonia</a:t>
            </a:r>
            <a:endParaRPr lang="ro-RO" sz="2000" dirty="0"/>
          </a:p>
          <a:p>
            <a:pPr marL="342900" indent="-342900">
              <a:buAutoNum type="arabicPeriod"/>
            </a:pPr>
            <a:endParaRPr lang="ro-RO" sz="2000" dirty="0"/>
          </a:p>
          <a:p>
            <a:pPr marL="342900" indent="-342900">
              <a:buAutoNum type="arabicPeriod"/>
            </a:pPr>
            <a:endParaRPr lang="ro-RO" sz="2000" dirty="0"/>
          </a:p>
          <a:p>
            <a:r>
              <a:rPr lang="en-US" sz="2000" dirty="0"/>
              <a:t>2.  ERASMUS+KA105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tineret</a:t>
            </a:r>
            <a:r>
              <a:rPr lang="en-US" sz="2000" dirty="0"/>
              <a:t> “Eco Hero” </a:t>
            </a:r>
          </a:p>
          <a:p>
            <a:r>
              <a:rPr lang="en-US" sz="2000" dirty="0"/>
              <a:t>nr. 2020-1-PL01-KA105-080918</a:t>
            </a:r>
          </a:p>
          <a:p>
            <a:r>
              <a:rPr lang="en-US" sz="2000" dirty="0"/>
              <a:t>cu </a:t>
            </a:r>
            <a:r>
              <a:rPr lang="en-US" sz="2000" dirty="0" err="1"/>
              <a:t>parteneri</a:t>
            </a:r>
            <a:r>
              <a:rPr lang="en-US" sz="2000" dirty="0"/>
              <a:t> din Polonia, </a:t>
            </a:r>
            <a:r>
              <a:rPr lang="en-US" sz="2000" dirty="0" err="1"/>
              <a:t>Lituania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Ungaria</a:t>
            </a:r>
            <a:r>
              <a:rPr lang="en-US" sz="2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ECC19-D3A9-4345-9E7B-014EE7365284}"/>
              </a:ext>
            </a:extLst>
          </p:cNvPr>
          <p:cNvSpPr txBox="1"/>
          <p:nvPr/>
        </p:nvSpPr>
        <p:spPr>
          <a:xfrm>
            <a:off x="1828800" y="9906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</a:rPr>
              <a:t>Proiecte aprobate </a:t>
            </a:r>
            <a:r>
              <a:rPr lang="ro-RO" sz="2800" dirty="0">
                <a:solidFill>
                  <a:srgbClr val="C00000"/>
                </a:solidFill>
              </a:rPr>
              <a:t>î</a:t>
            </a:r>
            <a:r>
              <a:rPr lang="it-IT" sz="2800" dirty="0">
                <a:solidFill>
                  <a:srgbClr val="C00000"/>
                </a:solidFill>
              </a:rPr>
              <a:t>n anul școlar 2020 – 2021</a:t>
            </a:r>
          </a:p>
        </p:txBody>
      </p:sp>
    </p:spTree>
    <p:extLst>
      <p:ext uri="{BB962C8B-B14F-4D97-AF65-F5344CB8AC3E}">
        <p14:creationId xmlns:p14="http://schemas.microsoft.com/office/powerpoint/2010/main" val="3646808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ACEST</a:t>
            </a:r>
            <a:r>
              <a:rPr lang="ro-RO" sz="3200" dirty="0"/>
              <a:t>E</a:t>
            </a:r>
            <a:r>
              <a:rPr lang="en-US" sz="3200" dirty="0"/>
              <a:t> PROIECT</a:t>
            </a:r>
            <a:r>
              <a:rPr lang="ro-RO" sz="3200" dirty="0"/>
              <a:t>E </a:t>
            </a:r>
            <a:r>
              <a:rPr lang="en-US" sz="3200" dirty="0"/>
              <a:t>A</a:t>
            </a:r>
            <a:r>
              <a:rPr lang="ro-RO" sz="3200" dirty="0"/>
              <a:t>U</a:t>
            </a:r>
            <a:r>
              <a:rPr lang="en-US" sz="3200" dirty="0"/>
              <a:t> FOST FINAN</a:t>
            </a:r>
            <a:r>
              <a:rPr lang="ro-RO" sz="3200" dirty="0"/>
              <a:t>ȚATE</a:t>
            </a:r>
            <a:r>
              <a:rPr lang="en-US" sz="3200" dirty="0"/>
              <a:t> CU SPRIJINUL COMISIEI EUROPENE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060848"/>
            <a:ext cx="6624736" cy="4032448"/>
          </a:xfrm>
        </p:spPr>
      </p:pic>
    </p:spTree>
    <p:extLst>
      <p:ext uri="{BB962C8B-B14F-4D97-AF65-F5344CB8AC3E}">
        <p14:creationId xmlns:p14="http://schemas.microsoft.com/office/powerpoint/2010/main" val="144730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Mobilitate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Londra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Anglia</a:t>
            </a:r>
            <a:b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– 5. 05.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76800"/>
          </a:xfrm>
        </p:spPr>
        <p:txBody>
          <a:bodyPr/>
          <a:lstStyle/>
          <a:p>
            <a:r>
              <a:rPr lang="en-US" dirty="0" err="1"/>
              <a:t>Profesori</a:t>
            </a:r>
            <a:r>
              <a:rPr lang="ro-RO" dirty="0"/>
              <a:t>i</a:t>
            </a:r>
            <a:r>
              <a:rPr lang="en-US" dirty="0"/>
              <a:t> </a:t>
            </a:r>
            <a:r>
              <a:rPr lang="en-US" dirty="0" err="1"/>
              <a:t>participan</a:t>
            </a:r>
            <a:r>
              <a:rPr lang="ro-RO" dirty="0"/>
              <a:t>ți la mobilitate:</a:t>
            </a:r>
          </a:p>
          <a:p>
            <a:endParaRPr lang="ro-RO" dirty="0"/>
          </a:p>
          <a:p>
            <a:pPr marL="285750" indent="-285750"/>
            <a:r>
              <a:rPr lang="en-US" dirty="0" err="1"/>
              <a:t>Coman</a:t>
            </a:r>
            <a:r>
              <a:rPr lang="en-US" dirty="0"/>
              <a:t> Mariana</a:t>
            </a:r>
            <a:endParaRPr lang="ro-RO" dirty="0"/>
          </a:p>
          <a:p>
            <a:pPr marL="285750" indent="-285750"/>
            <a:r>
              <a:rPr lang="en-US" dirty="0"/>
              <a:t>Ion Dana</a:t>
            </a:r>
            <a:r>
              <a:rPr lang="ro-RO" dirty="0"/>
              <a:t> Ioana</a:t>
            </a:r>
          </a:p>
          <a:p>
            <a:pPr marL="285750" indent="-285750"/>
            <a:r>
              <a:rPr lang="en-US" dirty="0" err="1"/>
              <a:t>Rusu</a:t>
            </a:r>
            <a:r>
              <a:rPr lang="en-US" dirty="0"/>
              <a:t> </a:t>
            </a:r>
            <a:r>
              <a:rPr lang="en-US" dirty="0" err="1"/>
              <a:t>Stefania</a:t>
            </a:r>
            <a:endParaRPr lang="ro-RO" dirty="0"/>
          </a:p>
          <a:p>
            <a:pPr marL="285750" indent="-285750"/>
            <a:r>
              <a:rPr lang="en-US" dirty="0" err="1"/>
              <a:t>Ghetau</a:t>
            </a:r>
            <a:r>
              <a:rPr lang="en-US" dirty="0"/>
              <a:t> </a:t>
            </a:r>
            <a:r>
              <a:rPr lang="en-US" dirty="0" err="1"/>
              <a:t>Camelia</a:t>
            </a:r>
            <a:endParaRPr lang="ro-RO" dirty="0"/>
          </a:p>
          <a:p>
            <a:pPr marL="285750" indent="-285750"/>
            <a:r>
              <a:rPr lang="en-US" dirty="0" err="1"/>
              <a:t>Cucu</a:t>
            </a:r>
            <a:r>
              <a:rPr lang="en-US" dirty="0"/>
              <a:t> Aurelia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276872"/>
            <a:ext cx="5472608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8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4320480" cy="879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Mobilitate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Cosenza, Italia</a:t>
            </a:r>
            <a:b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 – 19 .05.2017</a:t>
            </a:r>
            <a:endParaRPr lang="en-US" sz="2800" dirty="0"/>
          </a:p>
        </p:txBody>
      </p:sp>
      <p:pic>
        <p:nvPicPr>
          <p:cNvPr id="2050" name="Picture 2" descr="C:\Users\Iuliana\Pictures\italia 2017 Cosenza\20170515_173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32432" y="1576278"/>
            <a:ext cx="6453338" cy="41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132856"/>
            <a:ext cx="4680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Profesori</a:t>
            </a:r>
            <a:r>
              <a:rPr lang="ro-RO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participan</a:t>
            </a:r>
            <a:r>
              <a:rPr lang="ro-RO" sz="2000" dirty="0"/>
              <a:t>ți la mobilitate:</a:t>
            </a:r>
          </a:p>
          <a:p>
            <a:endParaRPr lang="ro-RO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 err="1"/>
              <a:t>Grozavu</a:t>
            </a:r>
            <a:r>
              <a:rPr lang="ro-RO" sz="2000" dirty="0"/>
              <a:t> Camelia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/>
              <a:t>Brânzaru Ioana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/>
              <a:t>Popescu Carmen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/>
              <a:t>Marinescu Gina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/>
              <a:t>Leuștean Iuliana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38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Valencia, Spania 15 – 19.05.2017</a:t>
            </a:r>
            <a:br>
              <a:rPr lang="it-I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876800"/>
          </a:xfrm>
        </p:spPr>
        <p:txBody>
          <a:bodyPr/>
          <a:lstStyle/>
          <a:p>
            <a:r>
              <a:rPr lang="en-US" dirty="0" err="1"/>
              <a:t>Participanti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Aurora Olivia </a:t>
            </a:r>
            <a:r>
              <a:rPr lang="en-US" dirty="0" err="1"/>
              <a:t>Mironescu</a:t>
            </a:r>
            <a:endParaRPr lang="en-US" dirty="0"/>
          </a:p>
          <a:p>
            <a:r>
              <a:rPr lang="en-US" dirty="0"/>
              <a:t>Elena </a:t>
            </a:r>
            <a:r>
              <a:rPr lang="en-US" dirty="0" err="1"/>
              <a:t>Iurașcu</a:t>
            </a:r>
            <a:endParaRPr lang="en-US" dirty="0"/>
          </a:p>
          <a:p>
            <a:r>
              <a:rPr lang="en-US" dirty="0" err="1"/>
              <a:t>Ema</a:t>
            </a:r>
            <a:r>
              <a:rPr lang="en-US" dirty="0"/>
              <a:t> </a:t>
            </a:r>
            <a:r>
              <a:rPr lang="en-US" dirty="0" err="1"/>
              <a:t>Violeta</a:t>
            </a:r>
            <a:r>
              <a:rPr lang="en-US" dirty="0"/>
              <a:t> </a:t>
            </a:r>
            <a:r>
              <a:rPr lang="en-US" dirty="0" err="1"/>
              <a:t>Mistrianu</a:t>
            </a:r>
            <a:r>
              <a:rPr lang="en-US" dirty="0"/>
              <a:t>  </a:t>
            </a:r>
          </a:p>
          <a:p>
            <a:r>
              <a:rPr lang="en-US" dirty="0"/>
              <a:t>Mariana </a:t>
            </a:r>
            <a:r>
              <a:rPr lang="en-US" dirty="0" err="1"/>
              <a:t>Lupu</a:t>
            </a:r>
            <a:endParaRPr lang="en-US" dirty="0"/>
          </a:p>
          <a:p>
            <a:r>
              <a:rPr lang="en-US" dirty="0" err="1"/>
              <a:t>Mihaela</a:t>
            </a:r>
            <a:r>
              <a:rPr lang="en-US" dirty="0"/>
              <a:t> </a:t>
            </a:r>
            <a:r>
              <a:rPr lang="en-US" dirty="0" err="1"/>
              <a:t>Capriș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844824"/>
            <a:ext cx="49685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3124200"/>
            <a:ext cx="8763000" cy="15963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</a:t>
            </a:r>
            <a:br>
              <a:rPr lang="ro-RO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 </a:t>
            </a:r>
            <a:r>
              <a:rPr lang="en-US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– Love Is For Everyone”</a:t>
            </a:r>
            <a:br>
              <a:rPr lang="ro-RO" sz="4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o-RO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contract: 2017-RO01-KA219-037130_1</a:t>
            </a:r>
            <a:br>
              <a:rPr lang="ro-RO" sz="2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scontent.fotp3-1.fna.fbcdn.net/v/t1.0-9/p843x403/22519044_1723392614400192_740592371468441061_n.jpg?oh=6de2d86931288ae003c96fbbf3240437&amp;oe=5AF354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82" y1="31487" x2="4982" y2="31487"/>
                        <a14:foregroundMark x1="3440" y1="52532" x2="3440" y2="52532"/>
                        <a14:foregroundMark x1="1779" y1="53639" x2="1779" y2="53639"/>
                        <a14:foregroundMark x1="3677" y1="58544" x2="3677" y2="58544"/>
                        <a14:foregroundMark x1="5338" y1="66297" x2="5338" y2="66297"/>
                        <a14:foregroundMark x1="13879" y1="56013" x2="13879" y2="56013"/>
                        <a14:foregroundMark x1="24555" y1="54589" x2="24555" y2="54589"/>
                        <a14:foregroundMark x1="3440" y1="70253" x2="3440" y2="70253"/>
                        <a14:foregroundMark x1="4508" y1="73259" x2="4508" y2="73259"/>
                        <a14:foregroundMark x1="21827" y1="48734" x2="21827" y2="48734"/>
                        <a14:foregroundMark x1="33333" y1="49684" x2="33333" y2="49684"/>
                        <a14:foregroundMark x1="52313" y1="32437" x2="52313" y2="32437"/>
                        <a14:foregroundMark x1="34164" y1="70253" x2="34164" y2="70253"/>
                        <a14:foregroundMark x1="35824" y1="74209" x2="35824" y2="74209"/>
                        <a14:foregroundMark x1="49822" y1="49209" x2="49822" y2="49209"/>
                        <a14:foregroundMark x1="56940" y1="49684" x2="56940" y2="49684"/>
                        <a14:foregroundMark x1="55872" y1="48734" x2="55872" y2="48734"/>
                        <a14:foregroundMark x1="60854" y1="47627" x2="60854" y2="47627"/>
                        <a14:foregroundMark x1="53144" y1="50633" x2="53144" y2="50633"/>
                        <a14:foregroundMark x1="22657" y1="52532" x2="22657" y2="52532"/>
                        <a14:foregroundMark x1="61684" y1="64873" x2="61684" y2="64873"/>
                        <a14:foregroundMark x1="67141" y1="63449" x2="67141" y2="63449"/>
                        <a14:foregroundMark x1="67616" y1="59968" x2="67616" y2="59968"/>
                        <a14:foregroundMark x1="64887" y1="67405" x2="64887" y2="67405"/>
                        <a14:foregroundMark x1="72361" y1="61392" x2="72361" y2="61392"/>
                        <a14:foregroundMark x1="73428" y1="64873" x2="73428" y2="64873"/>
                        <a14:foregroundMark x1="60854" y1="59494" x2="60854" y2="59494"/>
                        <a14:foregroundMark x1="74259" y1="63924" x2="74259" y2="63924"/>
                        <a14:foregroundMark x1="74852" y1="65348" x2="74852" y2="65348"/>
                        <a14:foregroundMark x1="67972" y1="69304" x2="67972" y2="69304"/>
                        <a14:foregroundMark x1="81969" y1="27057" x2="81969" y2="27057"/>
                        <a14:foregroundMark x1="81139" y1="31962" x2="81139" y2="31962"/>
                        <a14:foregroundMark x1="78055" y1="26582" x2="78055" y2="26582"/>
                        <a14:foregroundMark x1="78885" y1="34968" x2="78885" y2="34968"/>
                        <a14:foregroundMark x1="80071" y1="30538" x2="80071" y2="30538"/>
                        <a14:foregroundMark x1="82562" y1="39873" x2="82562" y2="39873"/>
                        <a14:foregroundMark x1="79478" y1="42247" x2="79478" y2="42247"/>
                        <a14:foregroundMark x1="79715" y1="47627" x2="79715" y2="47627"/>
                        <a14:foregroundMark x1="80546" y1="53639" x2="80546" y2="53639"/>
                        <a14:foregroundMark x1="78885" y1="56013" x2="78885" y2="56013"/>
                        <a14:foregroundMark x1="79715" y1="60443" x2="79715" y2="60443"/>
                        <a14:foregroundMark x1="80308" y1="67405" x2="80308" y2="67405"/>
                        <a14:foregroundMark x1="80308" y1="72785" x2="80308" y2="72785"/>
                        <a14:foregroundMark x1="81376" y1="66930" x2="81376" y2="66930"/>
                        <a14:foregroundMark x1="82206" y1="73259" x2="82206" y2="73259"/>
                        <a14:foregroundMark x1="13049" y1="59968" x2="13049" y2="59968"/>
                        <a14:foregroundMark x1="69276" y1="56487" x2="69276" y2="56487"/>
                        <a14:foregroundMark x1="2017" y1="64873" x2="2017" y2="64873"/>
                        <a14:foregroundMark x1="1423" y1="61392" x2="1423" y2="61392"/>
                        <a14:foregroundMark x1="59431" y1="50158" x2="59431" y2="50158"/>
                        <a14:foregroundMark x1="58837" y1="47627" x2="58837" y2="4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3200400" cy="17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5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2286000"/>
            <a:ext cx="8140700" cy="426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Parteneri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1343" lvl="2" indent="0">
              <a:buNone/>
              <a:tabLst>
                <a:tab pos="969963" algn="l"/>
              </a:tabLst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81343" lvl="2" indent="0">
              <a:buNone/>
              <a:tabLst>
                <a:tab pos="969963" algn="l"/>
              </a:tabLst>
            </a:pP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1343" lvl="2" indent="0">
              <a:buNone/>
              <a:tabLst>
                <a:tab pos="969963" algn="l"/>
              </a:tabLst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     Cipru </a:t>
            </a:r>
          </a:p>
          <a:p>
            <a:pPr marL="581343" lvl="2" indent="0">
              <a:buNone/>
              <a:tabLst>
                <a:tab pos="969963" algn="l"/>
              </a:tabLst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	Croaţia </a:t>
            </a:r>
          </a:p>
          <a:p>
            <a:pPr marL="581343" lvl="2" indent="0">
              <a:buNone/>
              <a:tabLst>
                <a:tab pos="969963" algn="l"/>
              </a:tabLst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	Italia</a:t>
            </a:r>
          </a:p>
          <a:p>
            <a:pPr marL="581343" lvl="2" indent="0">
              <a:buNone/>
              <a:tabLst>
                <a:tab pos="969963" algn="l"/>
              </a:tabLst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FRI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Macedonia</a:t>
            </a:r>
          </a:p>
          <a:p>
            <a:pPr marL="581343" lvl="2" indent="0">
              <a:buNone/>
              <a:tabLst>
                <a:tab pos="969963" algn="l"/>
              </a:tabLst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	România</a:t>
            </a:r>
          </a:p>
          <a:p>
            <a:pPr marL="581343" lvl="2" indent="0">
              <a:buNone/>
              <a:tabLst>
                <a:tab pos="969963" algn="l"/>
              </a:tabLst>
            </a:pP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	Spania</a:t>
            </a:r>
          </a:p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26953"/>
          </a:xfrm>
          <a:ln>
            <a:noFill/>
          </a:ln>
        </p:spPr>
        <p:txBody>
          <a:bodyPr/>
          <a:lstStyle/>
          <a:p>
            <a:r>
              <a:rPr lang="ro-RO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Informaţii</a:t>
            </a:r>
            <a:r>
              <a:rPr lang="ro-RO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generale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18" b="87179" l="9778" r="96889">
                        <a14:foregroundMark x1="86667" y1="51282" x2="86667" y2="51282"/>
                        <a14:foregroundMark x1="78667" y1="68718" x2="78667" y2="68718"/>
                        <a14:foregroundMark x1="76444" y1="67179" x2="76444" y2="67179"/>
                        <a14:foregroundMark x1="76000" y1="63590" x2="76000" y2="63590"/>
                        <a14:foregroundMark x1="48000" y1="56923" x2="48000" y2="56923"/>
                        <a14:foregroundMark x1="52000" y1="54359" x2="52000" y2="54359"/>
                        <a14:foregroundMark x1="56000" y1="65641" x2="56000" y2="65641"/>
                        <a14:backgroundMark x1="58222" y1="72821" x2="58222" y2="7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492"/>
          <a:stretch/>
        </p:blipFill>
        <p:spPr>
          <a:xfrm rot="9679161">
            <a:off x="4516378" y="3362483"/>
            <a:ext cx="2184405" cy="163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500">
                        <a14:foregroundMark x1="32250" y1="38356" x2="32250" y2="38356"/>
                        <a14:foregroundMark x1="30625" y1="53253" x2="30625" y2="53253"/>
                        <a14:foregroundMark x1="23625" y1="42123" x2="23625" y2="42123"/>
                        <a14:foregroundMark x1="25250" y1="49486" x2="25250" y2="49486"/>
                        <a14:foregroundMark x1="76750" y1="43664" x2="76750" y2="43664"/>
                        <a14:foregroundMark x1="78375" y1="47260" x2="78375" y2="47260"/>
                        <a14:foregroundMark x1="71875" y1="53253" x2="71875" y2="53253"/>
                        <a14:foregroundMark x1="68625" y1="42123" x2="68625" y2="42123"/>
                        <a14:foregroundMark x1="73000" y1="39212" x2="73000" y2="39212"/>
                        <a14:foregroundMark x1="56125" y1="39897" x2="56125" y2="39897"/>
                        <a14:foregroundMark x1="43125" y1="43664" x2="43125" y2="43664"/>
                        <a14:foregroundMark x1="30125" y1="48116" x2="30125" y2="48116"/>
                        <a14:foregroundMark x1="32750" y1="41438" x2="32750" y2="41438"/>
                        <a14:foregroundMark x1="39875" y1="42808" x2="39875" y2="42808"/>
                        <a14:foregroundMark x1="40375" y1="48116" x2="40375" y2="48116"/>
                        <a14:foregroundMark x1="35500" y1="52568" x2="35500" y2="52568"/>
                        <a14:foregroundMark x1="36000" y1="65925" x2="36000" y2="65925"/>
                        <a14:foregroundMark x1="36625" y1="59932" x2="36625" y2="59932"/>
                        <a14:foregroundMark x1="40875" y1="55479" x2="40875" y2="55479"/>
                        <a14:foregroundMark x1="56625" y1="60788" x2="56625" y2="60788"/>
                        <a14:foregroundMark x1="62625" y1="64384" x2="62625" y2="64384"/>
                        <a14:foregroundMark x1="60500" y1="57021" x2="60500" y2="57021"/>
                        <a14:foregroundMark x1="58250" y1="55479" x2="58250" y2="55479"/>
                        <a14:foregroundMark x1="61500" y1="50342" x2="61500" y2="50342"/>
                        <a14:foregroundMark x1="67000" y1="46575" x2="67000" y2="46575"/>
                        <a14:foregroundMark x1="79500" y1="47260" x2="79500" y2="47260"/>
                        <a14:foregroundMark x1="76750" y1="51027" x2="76750" y2="51027"/>
                        <a14:foregroundMark x1="68625" y1="51027" x2="68625" y2="51027"/>
                        <a14:foregroundMark x1="78875" y1="42808" x2="78875" y2="42808"/>
                        <a14:foregroundMark x1="23000" y1="45890" x2="23000" y2="45890"/>
                        <a14:foregroundMark x1="88125" y1="47260" x2="88125" y2="47260"/>
                        <a14:foregroundMark x1="36250" y1="8904" x2="36250" y2="8904"/>
                        <a14:foregroundMark x1="62875" y1="6507" x2="62875" y2="6507"/>
                        <a14:foregroundMark x1="57000" y1="19178" x2="57000" y2="19178"/>
                        <a14:foregroundMark x1="55000" y1="23459" x2="55000" y2="23459"/>
                        <a14:foregroundMark x1="50125" y1="27397" x2="50125" y2="27397"/>
                        <a14:foregroundMark x1="42750" y1="19178" x2="42750" y2="19178"/>
                        <a14:foregroundMark x1="29875" y1="4966" x2="29875" y2="4966"/>
                        <a14:foregroundMark x1="71500" y1="2055" x2="71500" y2="2055"/>
                        <a14:foregroundMark x1="72125" y1="1884" x2="72125" y2="1884"/>
                        <a14:foregroundMark x1="65750" y1="7192" x2="65750" y2="7192"/>
                        <a14:foregroundMark x1="63125" y1="10788" x2="63125" y2="10788"/>
                        <a14:foregroundMark x1="55750" y1="21062" x2="55750" y2="21062"/>
                        <a14:foregroundMark x1="53250" y1="26370" x2="53250" y2="26370"/>
                        <a14:foregroundMark x1="27875" y1="2568" x2="27875" y2="2568"/>
                        <a14:foregroundMark x1="33375" y1="6336" x2="33375" y2="6336"/>
                        <a14:foregroundMark x1="44500" y1="22260" x2="44500" y2="22260"/>
                        <a14:foregroundMark x1="47125" y1="28425" x2="47125" y2="28425"/>
                        <a14:foregroundMark x1="45125" y1="24315" x2="45125" y2="24315"/>
                        <a14:foregroundMark x1="46250" y1="26370" x2="46250" y2="26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66098">
            <a:off x="7036474" y="3716774"/>
            <a:ext cx="1122055" cy="819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333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35541" y="2900600"/>
            <a:ext cx="1271985" cy="1221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00" y1="21333" x2="32000" y2="21333"/>
                        <a14:foregroundMark x1="35556" y1="23111" x2="35556" y2="23111"/>
                        <a14:foregroundMark x1="40000" y1="26222" x2="40000" y2="26222"/>
                        <a14:foregroundMark x1="42222" y1="29333" x2="42222" y2="29333"/>
                        <a14:foregroundMark x1="44444" y1="31111" x2="44444" y2="31111"/>
                        <a14:foregroundMark x1="46222" y1="33333" x2="46222" y2="33333"/>
                        <a14:foregroundMark x1="47556" y1="36444" x2="47556" y2="36444"/>
                        <a14:foregroundMark x1="37778" y1="24000" x2="37778" y2="24000"/>
                        <a14:foregroundMark x1="52444" y1="36000" x2="52444" y2="36000"/>
                        <a14:foregroundMark x1="55556" y1="31111" x2="55556" y2="31111"/>
                        <a14:foregroundMark x1="60444" y1="26667" x2="60444" y2="26667"/>
                        <a14:foregroundMark x1="64889" y1="23111" x2="64889" y2="23111"/>
                        <a14:foregroundMark x1="68000" y1="20889" x2="68000" y2="20889"/>
                        <a14:foregroundMark x1="62667" y1="24444" x2="62667" y2="24444"/>
                        <a14:foregroundMark x1="57778" y1="28889" x2="57778" y2="28889"/>
                        <a14:foregroundMark x1="53778" y1="33778" x2="53778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30248">
            <a:off x="6839288" y="4713596"/>
            <a:ext cx="1409017" cy="14090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2750" y1="55651" x2="82750" y2="55651"/>
                        <a14:foregroundMark x1="88625" y1="45205" x2="88625" y2="45205"/>
                        <a14:foregroundMark x1="89125" y1="36986" x2="89125" y2="36986"/>
                        <a14:foregroundMark x1="27250" y1="1541" x2="27250" y2="1541"/>
                        <a14:foregroundMark x1="31750" y1="3767" x2="31750" y2="3767"/>
                        <a14:foregroundMark x1="33625" y1="6849" x2="33625" y2="6849"/>
                        <a14:foregroundMark x1="38375" y1="12158" x2="38375" y2="12158"/>
                        <a14:foregroundMark x1="41000" y1="15753" x2="41000" y2="15753"/>
                        <a14:foregroundMark x1="35500" y1="8390" x2="35500" y2="8390"/>
                        <a14:foregroundMark x1="42125" y1="17808" x2="42125" y2="17808"/>
                        <a14:foregroundMark x1="44500" y1="22089" x2="44500" y2="22089"/>
                        <a14:foregroundMark x1="46500" y1="26884" x2="46500" y2="26884"/>
                        <a14:foregroundMark x1="45000" y1="23630" x2="45000" y2="23630"/>
                        <a14:foregroundMark x1="45875" y1="25000" x2="45875" y2="25000"/>
                        <a14:foregroundMark x1="52250" y1="29452" x2="52250" y2="29452"/>
                        <a14:foregroundMark x1="71625" y1="1884" x2="71625" y2="1884"/>
                        <a14:foregroundMark x1="66625" y1="5479" x2="66625" y2="5479"/>
                        <a14:foregroundMark x1="65250" y1="7534" x2="65250" y2="7534"/>
                        <a14:foregroundMark x1="62875" y1="10103" x2="62875" y2="10103"/>
                        <a14:foregroundMark x1="60875" y1="12671" x2="60875" y2="12671"/>
                        <a14:foregroundMark x1="58750" y1="15753" x2="58750" y2="15753"/>
                        <a14:foregroundMark x1="57125" y1="18493" x2="57125" y2="18493"/>
                        <a14:foregroundMark x1="55375" y1="22260" x2="55375" y2="22260"/>
                        <a14:foregroundMark x1="53875" y1="24144" x2="53875" y2="24144"/>
                        <a14:foregroundMark x1="53250" y1="26541" x2="53250" y2="26541"/>
                        <a14:foregroundMark x1="86750" y1="10274" x2="86750" y2="10274"/>
                        <a14:foregroundMark x1="92875" y1="9075" x2="92875" y2="9075"/>
                        <a14:foregroundMark x1="94250" y1="17637" x2="94250" y2="17637"/>
                        <a14:foregroundMark x1="70875" y1="15582" x2="70875" y2="15582"/>
                        <a14:foregroundMark x1="76875" y1="12842" x2="76875" y2="12842"/>
                        <a14:foregroundMark x1="56125" y1="20205" x2="56125" y2="20205"/>
                        <a14:foregroundMark x1="58125" y1="17295" x2="58125" y2="17295"/>
                        <a14:foregroundMark x1="47125" y1="28425" x2="47125" y2="28425"/>
                        <a14:foregroundMark x1="47500" y1="29110" x2="47500" y2="29110"/>
                        <a14:foregroundMark x1="34500" y1="7534" x2="34500" y2="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300" y="5599483"/>
            <a:ext cx="1151022" cy="8402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966" b="90000" l="6623" r="95695">
                        <a14:foregroundMark x1="30795" y1="18276" x2="30795" y2="18276"/>
                        <a14:foregroundMark x1="36424" y1="21724" x2="36424" y2="21724"/>
                        <a14:foregroundMark x1="44371" y1="30000" x2="44371" y2="30000"/>
                        <a14:foregroundMark x1="47682" y1="35862" x2="47682" y2="35862"/>
                        <a14:foregroundMark x1="47020" y1="34138" x2="47020" y2="34138"/>
                        <a14:foregroundMark x1="69536" y1="18621" x2="69536" y2="18621"/>
                        <a14:foregroundMark x1="54305" y1="33103" x2="54305" y2="33103"/>
                        <a14:foregroundMark x1="55960" y1="30345" x2="55960" y2="30345"/>
                        <a14:foregroundMark x1="55629" y1="31724" x2="55629" y2="31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56472">
            <a:off x="4250949" y="4799025"/>
            <a:ext cx="1309690" cy="12573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273" b="96364" l="7438" r="95041">
                        <a14:foregroundMark x1="95868" y1="45455" x2="95868" y2="45455"/>
                        <a14:foregroundMark x1="85124" y1="53636" x2="85124" y2="53636"/>
                        <a14:foregroundMark x1="77686" y1="60000" x2="77686" y2="60000"/>
                        <a14:foregroundMark x1="65289" y1="75455" x2="65289" y2="75455"/>
                        <a14:foregroundMark x1="60331" y1="84545" x2="60331" y2="84545"/>
                        <a14:foregroundMark x1="54545" y1="96364" x2="54545" y2="96364"/>
                        <a14:foregroundMark x1="44628" y1="94545" x2="44628" y2="94545"/>
                        <a14:foregroundMark x1="7438" y1="49091" x2="7438" y2="49091"/>
                        <a14:foregroundMark x1="33058" y1="75455" x2="33058" y2="7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480966">
            <a:off x="4931713" y="4033102"/>
            <a:ext cx="502636" cy="45880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487980" y="3835852"/>
            <a:ext cx="152400" cy="159040"/>
          </a:xfrm>
          <a:prstGeom prst="ellipse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485208" y="4260560"/>
            <a:ext cx="152400" cy="159040"/>
          </a:xfrm>
          <a:prstGeom prst="ellipse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519844" y="4580690"/>
            <a:ext cx="152400" cy="159040"/>
          </a:xfrm>
          <a:prstGeom prst="ellipse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532313" y="4951629"/>
            <a:ext cx="152400" cy="159040"/>
          </a:xfrm>
          <a:prstGeom prst="ellipse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9844" y="5335208"/>
            <a:ext cx="152400" cy="159040"/>
          </a:xfrm>
          <a:prstGeom prst="ellipse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533699" y="5752414"/>
            <a:ext cx="152400" cy="159040"/>
          </a:xfrm>
          <a:prstGeom prst="ellipse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39167" y="4217212"/>
            <a:ext cx="1911287" cy="1100990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LIFE</a:t>
            </a:r>
            <a:r>
              <a:rPr lang="en-US" sz="3600" dirty="0"/>
              <a:t> – </a:t>
            </a:r>
            <a:r>
              <a:rPr lang="en-US" sz="3600" b="1" dirty="0">
                <a:solidFill>
                  <a:schemeClr val="accent1"/>
                </a:solidFill>
              </a:rPr>
              <a:t>L</a:t>
            </a:r>
            <a:r>
              <a:rPr lang="en-US" sz="3600" dirty="0"/>
              <a:t>ove </a:t>
            </a:r>
            <a:r>
              <a:rPr lang="en-US" sz="3600" b="1" dirty="0">
                <a:solidFill>
                  <a:schemeClr val="accent1"/>
                </a:solidFill>
              </a:rPr>
              <a:t>I</a:t>
            </a:r>
            <a:r>
              <a:rPr lang="en-US" sz="3600" dirty="0"/>
              <a:t>s </a:t>
            </a:r>
            <a:r>
              <a:rPr lang="en-US" sz="3600" b="1" dirty="0">
                <a:solidFill>
                  <a:schemeClr val="accent1"/>
                </a:solidFill>
              </a:rPr>
              <a:t>F</a:t>
            </a:r>
            <a:r>
              <a:rPr lang="en-US" sz="3600" dirty="0"/>
              <a:t>or </a:t>
            </a:r>
            <a:r>
              <a:rPr lang="en-US" sz="3600" b="1" dirty="0">
                <a:solidFill>
                  <a:schemeClr val="accent1"/>
                </a:solidFill>
              </a:rPr>
              <a:t>E</a:t>
            </a:r>
            <a:r>
              <a:rPr lang="en-US" sz="3600" dirty="0"/>
              <a:t>veryone</a:t>
            </a:r>
          </a:p>
        </p:txBody>
      </p:sp>
    </p:spTree>
    <p:extLst>
      <p:ext uri="{BB962C8B-B14F-4D97-AF65-F5344CB8AC3E}">
        <p14:creationId xmlns:p14="http://schemas.microsoft.com/office/powerpoint/2010/main" val="595170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264</TotalTime>
  <Words>1588</Words>
  <Application>Microsoft Office PowerPoint</Application>
  <PresentationFormat>Expunere pe ecran (4:3)</PresentationFormat>
  <Paragraphs>213</Paragraphs>
  <Slides>42</Slides>
  <Notes>4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42</vt:i4>
      </vt:variant>
    </vt:vector>
  </HeadingPairs>
  <TitlesOfParts>
    <vt:vector size="49" baseType="lpstr">
      <vt:lpstr>Aharoni</vt:lpstr>
      <vt:lpstr>Arial</vt:lpstr>
      <vt:lpstr>Calibri</vt:lpstr>
      <vt:lpstr>Candara</vt:lpstr>
      <vt:lpstr>Times New Roman</vt:lpstr>
      <vt:lpstr>Wingdings</vt:lpstr>
      <vt:lpstr>Clarity</vt:lpstr>
      <vt:lpstr>PROIECTE ERASMUS+ DESFĂȘURATE ÎN  PERIOADA 2016 - 2020</vt:lpstr>
      <vt:lpstr> Innovation, Originality and Applicability   in Teaching Using ICT</vt:lpstr>
      <vt:lpstr>Erasmus +  Innovation, Originality and Applicability in Teaching Using ICT</vt:lpstr>
      <vt:lpstr>Erasmus +  Innovation, Originality and Applicability in Teaching Using ICT</vt:lpstr>
      <vt:lpstr>Mobilitate Londra, Anglia 1 – 5. 05. 2017</vt:lpstr>
      <vt:lpstr>Mobilitate  Cosenza, Italia 15 – 19 .05.2017</vt:lpstr>
      <vt:lpstr>Valencia, Spania 15 – 19.05.2017 </vt:lpstr>
      <vt:lpstr>Proiect ERASMUS+ „ LIFE – Love Is For Everyone” Nr. contract: 2017-RO01-KA219-037130_1 </vt:lpstr>
      <vt:lpstr>Informaţii generale</vt:lpstr>
      <vt:lpstr>Obiective</vt:lpstr>
      <vt:lpstr> Madrid - Spania</vt:lpstr>
      <vt:lpstr>Impactul proiectului la nivel UE</vt:lpstr>
      <vt:lpstr>ERASMUS+ NO OBSTACLE, NO BOUNDARIES!</vt:lpstr>
      <vt:lpstr>Proiect nr. 2018-1- TR01KA229-058891_3</vt:lpstr>
      <vt:lpstr>OBIECTIVE  </vt:lpstr>
      <vt:lpstr>Prezentare PowerPoint</vt:lpstr>
      <vt:lpstr>KA229 - School Exchange Partnerships “KITCHEN OUR KINGDOM COOKING OUR PASSION”</vt:lpstr>
      <vt:lpstr>KITCHEN OUR KINGDOM COOKING OUR PASSION</vt:lpstr>
      <vt:lpstr>KITCHEN OUR KINGDOM COOKING OUR PASSION</vt:lpstr>
      <vt:lpstr>Prezentare PowerPoint</vt:lpstr>
      <vt:lpstr>KITCHEN OUR KINGDOM COOKING OUR PASSION </vt:lpstr>
      <vt:lpstr>Webinar – sesiune de gătit, octombrie, 2020, România</vt:lpstr>
      <vt:lpstr>  Proiect Erasmus+ “INTERCULTURAL BRIDGES EXTENDING TO EUROPEAN CITIZENSHIP” 2019-1-TR01-KA229-076762 </vt:lpstr>
      <vt:lpstr>Erasmus+ “INTERCULTURAL BRIDGES EXTENDING TO EUROPEAN CITIZENSHIP”</vt:lpstr>
      <vt:lpstr>Mobilitate proiect Erasmus +</vt:lpstr>
      <vt:lpstr>Metoda CLIL  Content and Language Integrated Learning</vt:lpstr>
      <vt:lpstr>Metoda CLIL  Content and Language Integrated Learning</vt:lpstr>
      <vt:lpstr>„Elena Doamna” Food Industry  College, Galați ERASMUS+   Knowing the past saves the future 2019-1-BG01-KA229-062303_4    </vt:lpstr>
      <vt:lpstr>Proiect nr. 2019-1-BG01-KA229-062303_4</vt:lpstr>
      <vt:lpstr>Prezentare PowerPoint</vt:lpstr>
      <vt:lpstr>Prezentare PowerPoint</vt:lpstr>
      <vt:lpstr>Prezentare PowerPoint</vt:lpstr>
      <vt:lpstr>Prezentare PowerPoint</vt:lpstr>
      <vt:lpstr>Prezentare PowerPoint</vt:lpstr>
      <vt:lpstr>„Elena Doamna” Food Industry  College, Galați ERASMUS+   2019-1-LT01-KA229-060503_4 Europe is My future  </vt:lpstr>
      <vt:lpstr>Prezentare PowerPoint</vt:lpstr>
      <vt:lpstr>Proiect nr. 2019-1-LT01-KA229-060503_4</vt:lpstr>
      <vt:lpstr>Prezentare PowerPoint</vt:lpstr>
      <vt:lpstr>Prezentare PowerPoint</vt:lpstr>
      <vt:lpstr>Prezentare PowerPoint</vt:lpstr>
      <vt:lpstr>Prezentare PowerPoint</vt:lpstr>
      <vt:lpstr>ACESTE PROIECTE AU FOST FINANȚATE CU SPRIJINUL COMISIEI EUROPENE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Iuliana Andone</dc:creator>
  <cp:lastModifiedBy>Bulboacă Mihai</cp:lastModifiedBy>
  <cp:revision>44</cp:revision>
  <dcterms:created xsi:type="dcterms:W3CDTF">2006-08-16T00:00:00Z</dcterms:created>
  <dcterms:modified xsi:type="dcterms:W3CDTF">2025-02-19T12:39:36Z</dcterms:modified>
</cp:coreProperties>
</file>