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63" r:id="rId5"/>
    <p:sldId id="257" r:id="rId6"/>
    <p:sldId id="258" r:id="rId7"/>
    <p:sldId id="259" r:id="rId8"/>
    <p:sldId id="262" r:id="rId9"/>
    <p:sldId id="260" r:id="rId10"/>
    <p:sldId id="265" r:id="rId11"/>
    <p:sldId id="266" r:id="rId12"/>
    <p:sldId id="261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DFDFD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25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7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58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652" y="1466404"/>
            <a:ext cx="2542963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FDFDFD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365" y="2370582"/>
            <a:ext cx="6776720" cy="225767"/>
          </a:xfrm>
        </p:spPr>
        <p:txBody>
          <a:bodyPr lIns="0" tIns="0" rIns="0" bIns="0"/>
          <a:lstStyle>
            <a:lvl1pPr>
              <a:defRPr sz="1467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49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39"/>
            <a:ext cx="3194897" cy="6855460"/>
          </a:xfrm>
          <a:custGeom>
            <a:avLst/>
            <a:gdLst/>
            <a:ahLst/>
            <a:cxnLst/>
            <a:rect l="l" t="t" r="r" b="b"/>
            <a:pathLst>
              <a:path w="4792345" h="10283190">
                <a:moveTo>
                  <a:pt x="3139101" y="10283190"/>
                </a:moveTo>
                <a:lnTo>
                  <a:pt x="0" y="10283190"/>
                </a:lnTo>
                <a:lnTo>
                  <a:pt x="0" y="0"/>
                </a:lnTo>
                <a:lnTo>
                  <a:pt x="3135373" y="0"/>
                </a:lnTo>
                <a:lnTo>
                  <a:pt x="4791990" y="1657081"/>
                </a:lnTo>
                <a:lnTo>
                  <a:pt x="4791990" y="8629836"/>
                </a:lnTo>
                <a:lnTo>
                  <a:pt x="3139101" y="10283190"/>
                </a:lnTo>
                <a:close/>
              </a:path>
            </a:pathLst>
          </a:custGeom>
          <a:solidFill>
            <a:srgbClr val="0D7E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309197" cy="6858000"/>
          </a:xfrm>
          <a:custGeom>
            <a:avLst/>
            <a:gdLst/>
            <a:ahLst/>
            <a:cxnLst/>
            <a:rect l="l" t="t" r="r" b="b"/>
            <a:pathLst>
              <a:path w="4963795" h="10287000">
                <a:moveTo>
                  <a:pt x="3384679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383982" y="0"/>
                </a:lnTo>
                <a:lnTo>
                  <a:pt x="4963419" y="1579992"/>
                </a:lnTo>
                <a:lnTo>
                  <a:pt x="4963419" y="8707704"/>
                </a:lnTo>
                <a:lnTo>
                  <a:pt x="3384679" y="10287000"/>
                </a:lnTo>
                <a:close/>
              </a:path>
            </a:pathLst>
          </a:custGeom>
          <a:solidFill>
            <a:srgbClr val="3CB54A">
              <a:alpha val="497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3011627"/>
            <a:ext cx="2444760" cy="1778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904260" y="0"/>
            <a:ext cx="2044700" cy="1511300"/>
          </a:xfrm>
          <a:custGeom>
            <a:avLst/>
            <a:gdLst/>
            <a:ahLst/>
            <a:cxnLst/>
            <a:rect l="l" t="t" r="r" b="b"/>
            <a:pathLst>
              <a:path w="3067050" h="2266950">
                <a:moveTo>
                  <a:pt x="1533525" y="2266653"/>
                </a:moveTo>
                <a:lnTo>
                  <a:pt x="0" y="1382403"/>
                </a:lnTo>
                <a:lnTo>
                  <a:pt x="0" y="0"/>
                </a:lnTo>
                <a:lnTo>
                  <a:pt x="3067051" y="0"/>
                </a:lnTo>
                <a:lnTo>
                  <a:pt x="3067051" y="1382403"/>
                </a:lnTo>
                <a:lnTo>
                  <a:pt x="1533525" y="2266653"/>
                </a:lnTo>
                <a:close/>
              </a:path>
            </a:pathLst>
          </a:custGeom>
          <a:solidFill>
            <a:srgbClr val="117D3F">
              <a:alpha val="497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9999044" y="0"/>
            <a:ext cx="1854200" cy="1411393"/>
          </a:xfrm>
          <a:custGeom>
            <a:avLst/>
            <a:gdLst/>
            <a:ahLst/>
            <a:cxnLst/>
            <a:rect l="l" t="t" r="r" b="b"/>
            <a:pathLst>
              <a:path w="2781300" h="2117090">
                <a:moveTo>
                  <a:pt x="1390650" y="2116777"/>
                </a:moveTo>
                <a:lnTo>
                  <a:pt x="0" y="1313216"/>
                </a:lnTo>
                <a:lnTo>
                  <a:pt x="0" y="0"/>
                </a:lnTo>
                <a:lnTo>
                  <a:pt x="2781301" y="0"/>
                </a:lnTo>
                <a:lnTo>
                  <a:pt x="2781301" y="1313216"/>
                </a:lnTo>
                <a:lnTo>
                  <a:pt x="1390650" y="2116777"/>
                </a:lnTo>
                <a:close/>
              </a:path>
            </a:pathLst>
          </a:custGeom>
          <a:solidFill>
            <a:srgbClr val="117D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28" y="731377"/>
            <a:ext cx="1707944" cy="1610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700" y="101881"/>
            <a:ext cx="567085" cy="59755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29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72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74"/>
                </a:lnTo>
                <a:lnTo>
                  <a:pt x="495" y="487540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607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106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29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72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74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607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17" y="398830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106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4" name="bg object 2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27" y="2359518"/>
            <a:ext cx="5479572" cy="371471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909649" y="2396662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3909649" y="2873532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3909649" y="3323091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3909649" y="3784925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3921110" y="4275937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3921110" y="488572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3909649" y="5348773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5726" y="2819929"/>
            <a:ext cx="895349" cy="622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652" y="1466404"/>
            <a:ext cx="2542963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FDFDFD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21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39"/>
            <a:ext cx="3194897" cy="6855460"/>
          </a:xfrm>
          <a:custGeom>
            <a:avLst/>
            <a:gdLst/>
            <a:ahLst/>
            <a:cxnLst/>
            <a:rect l="l" t="t" r="r" b="b"/>
            <a:pathLst>
              <a:path w="4792345" h="10283190">
                <a:moveTo>
                  <a:pt x="3139101" y="10283190"/>
                </a:moveTo>
                <a:lnTo>
                  <a:pt x="0" y="10283190"/>
                </a:lnTo>
                <a:lnTo>
                  <a:pt x="0" y="0"/>
                </a:lnTo>
                <a:lnTo>
                  <a:pt x="3135373" y="0"/>
                </a:lnTo>
                <a:lnTo>
                  <a:pt x="4791990" y="1657081"/>
                </a:lnTo>
                <a:lnTo>
                  <a:pt x="4791990" y="8629836"/>
                </a:lnTo>
                <a:lnTo>
                  <a:pt x="3139101" y="10283190"/>
                </a:lnTo>
                <a:close/>
              </a:path>
            </a:pathLst>
          </a:custGeom>
          <a:solidFill>
            <a:srgbClr val="0D7E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309197" cy="6858000"/>
          </a:xfrm>
          <a:custGeom>
            <a:avLst/>
            <a:gdLst/>
            <a:ahLst/>
            <a:cxnLst/>
            <a:rect l="l" t="t" r="r" b="b"/>
            <a:pathLst>
              <a:path w="4963795" h="10287000">
                <a:moveTo>
                  <a:pt x="3384679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383982" y="0"/>
                </a:lnTo>
                <a:lnTo>
                  <a:pt x="4963419" y="1579992"/>
                </a:lnTo>
                <a:lnTo>
                  <a:pt x="4963419" y="8707704"/>
                </a:lnTo>
                <a:lnTo>
                  <a:pt x="3384679" y="10287000"/>
                </a:lnTo>
                <a:close/>
              </a:path>
            </a:pathLst>
          </a:custGeom>
          <a:solidFill>
            <a:srgbClr val="3CB54A">
              <a:alpha val="497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1404651"/>
            <a:ext cx="2444760" cy="1778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904260" y="0"/>
            <a:ext cx="2044700" cy="1511300"/>
          </a:xfrm>
          <a:custGeom>
            <a:avLst/>
            <a:gdLst/>
            <a:ahLst/>
            <a:cxnLst/>
            <a:rect l="l" t="t" r="r" b="b"/>
            <a:pathLst>
              <a:path w="3067050" h="2266950">
                <a:moveTo>
                  <a:pt x="1533525" y="2266653"/>
                </a:moveTo>
                <a:lnTo>
                  <a:pt x="0" y="1382403"/>
                </a:lnTo>
                <a:lnTo>
                  <a:pt x="0" y="0"/>
                </a:lnTo>
                <a:lnTo>
                  <a:pt x="3067051" y="0"/>
                </a:lnTo>
                <a:lnTo>
                  <a:pt x="3067051" y="1382403"/>
                </a:lnTo>
                <a:lnTo>
                  <a:pt x="1533525" y="2266653"/>
                </a:lnTo>
                <a:close/>
              </a:path>
            </a:pathLst>
          </a:custGeom>
          <a:solidFill>
            <a:srgbClr val="117D3F">
              <a:alpha val="497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9999044" y="0"/>
            <a:ext cx="1854200" cy="1411393"/>
          </a:xfrm>
          <a:custGeom>
            <a:avLst/>
            <a:gdLst/>
            <a:ahLst/>
            <a:cxnLst/>
            <a:rect l="l" t="t" r="r" b="b"/>
            <a:pathLst>
              <a:path w="2781300" h="2117090">
                <a:moveTo>
                  <a:pt x="1390650" y="2116777"/>
                </a:moveTo>
                <a:lnTo>
                  <a:pt x="0" y="1313216"/>
                </a:lnTo>
                <a:lnTo>
                  <a:pt x="0" y="0"/>
                </a:lnTo>
                <a:lnTo>
                  <a:pt x="2781301" y="0"/>
                </a:lnTo>
                <a:lnTo>
                  <a:pt x="2781301" y="1313216"/>
                </a:lnTo>
                <a:lnTo>
                  <a:pt x="1390650" y="2116777"/>
                </a:lnTo>
                <a:close/>
              </a:path>
            </a:pathLst>
          </a:custGeom>
          <a:solidFill>
            <a:srgbClr val="117D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28" y="731377"/>
            <a:ext cx="1707944" cy="1610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700" y="101881"/>
            <a:ext cx="567085" cy="59755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453" y="1585305"/>
            <a:ext cx="2152639" cy="483869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122" y="2143801"/>
            <a:ext cx="8795877" cy="372109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5726" y="1142913"/>
            <a:ext cx="895349" cy="622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652" y="1466404"/>
            <a:ext cx="2542963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FDFDFD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25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4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E33E-E2F6-4926-AACB-64A093449BBF}" type="datetimeFigureOut">
              <a:rPr lang="ro-RO" smtClean="0"/>
              <a:t>19.02.2025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53BC-69F3-49A4-93A8-1414942785B4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39"/>
            <a:ext cx="3194897" cy="6855460"/>
          </a:xfrm>
          <a:custGeom>
            <a:avLst/>
            <a:gdLst/>
            <a:ahLst/>
            <a:cxnLst/>
            <a:rect l="l" t="t" r="r" b="b"/>
            <a:pathLst>
              <a:path w="4792345" h="10283190">
                <a:moveTo>
                  <a:pt x="3139101" y="10283190"/>
                </a:moveTo>
                <a:lnTo>
                  <a:pt x="0" y="10283190"/>
                </a:lnTo>
                <a:lnTo>
                  <a:pt x="0" y="0"/>
                </a:lnTo>
                <a:lnTo>
                  <a:pt x="3135373" y="0"/>
                </a:lnTo>
                <a:lnTo>
                  <a:pt x="4791990" y="1657081"/>
                </a:lnTo>
                <a:lnTo>
                  <a:pt x="4791990" y="8629836"/>
                </a:lnTo>
                <a:lnTo>
                  <a:pt x="3139101" y="10283190"/>
                </a:lnTo>
                <a:close/>
              </a:path>
            </a:pathLst>
          </a:custGeom>
          <a:solidFill>
            <a:srgbClr val="0D7E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309197" cy="6858000"/>
          </a:xfrm>
          <a:custGeom>
            <a:avLst/>
            <a:gdLst/>
            <a:ahLst/>
            <a:cxnLst/>
            <a:rect l="l" t="t" r="r" b="b"/>
            <a:pathLst>
              <a:path w="4963795" h="10287000">
                <a:moveTo>
                  <a:pt x="3384679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383982" y="0"/>
                </a:lnTo>
                <a:lnTo>
                  <a:pt x="4963419" y="1579992"/>
                </a:lnTo>
                <a:lnTo>
                  <a:pt x="4963419" y="8707704"/>
                </a:lnTo>
                <a:lnTo>
                  <a:pt x="3384679" y="10287000"/>
                </a:lnTo>
                <a:close/>
              </a:path>
            </a:pathLst>
          </a:custGeom>
          <a:solidFill>
            <a:srgbClr val="3CB54A">
              <a:alpha val="497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652" y="1466404"/>
            <a:ext cx="25429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DFDFD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365" y="2370582"/>
            <a:ext cx="67767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1CC-6E40-FE92-846E-B4ECC029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302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Colegiul</a:t>
            </a:r>
            <a:r>
              <a:rPr lang="en-US" dirty="0"/>
              <a:t> de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Alimentara</a:t>
            </a:r>
            <a:r>
              <a:rPr lang="en-US" dirty="0"/>
              <a:t> Elena </a:t>
            </a:r>
            <a:r>
              <a:rPr lang="en-US" dirty="0" err="1"/>
              <a:t>Doamna</a:t>
            </a:r>
            <a:r>
              <a:rPr lang="en-US" dirty="0"/>
              <a:t>, Galati, Romania, </a:t>
            </a:r>
            <a:br>
              <a:rPr lang="en-US" dirty="0"/>
            </a:b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-20</a:t>
            </a:r>
            <a:r>
              <a:rPr lang="en-US" baseline="30000" dirty="0"/>
              <a:t>th</a:t>
            </a:r>
            <a:r>
              <a:rPr lang="en-US" dirty="0"/>
              <a:t> of September 2024</a:t>
            </a:r>
          </a:p>
        </p:txBody>
      </p:sp>
      <p:pic>
        <p:nvPicPr>
          <p:cNvPr id="6" name="Imagine 3">
            <a:extLst>
              <a:ext uri="{FF2B5EF4-FFF2-40B4-BE49-F238E27FC236}">
                <a16:creationId xmlns:a16="http://schemas.microsoft.com/office/drawing/2014/main" id="{B7561BC2-6A45-E6E0-E53C-AD5EC47F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85" y="2534171"/>
            <a:ext cx="4207197" cy="42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2804383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1"/>
            <a:ext cx="2044700" cy="1511300"/>
            <a:chOff x="14856390" y="2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2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7"/>
                  </a:moveTo>
                  <a:lnTo>
                    <a:pt x="0" y="1382397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7"/>
                  </a:lnTo>
                  <a:lnTo>
                    <a:pt x="1533525" y="2266647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2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5"/>
                  </a:moveTo>
                  <a:lnTo>
                    <a:pt x="0" y="1313213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3"/>
                  </a:lnTo>
                  <a:lnTo>
                    <a:pt x="1390650" y="2116775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72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26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907815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16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59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61"/>
                </a:lnTo>
                <a:lnTo>
                  <a:pt x="495" y="487527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594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21"/>
                </a:lnTo>
                <a:lnTo>
                  <a:pt x="235508" y="398818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093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16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59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61"/>
                </a:lnTo>
                <a:lnTo>
                  <a:pt x="350291" y="487527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594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21"/>
                </a:lnTo>
                <a:lnTo>
                  <a:pt x="585317" y="398818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093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9649" y="1821631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9649" y="2605166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649" y="3321852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09649" y="413957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9649" y="4925608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9649" y="5665337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70802" y="629568"/>
            <a:ext cx="3021330" cy="6029113"/>
            <a:chOff x="13756203" y="944352"/>
            <a:chExt cx="4531995" cy="9043670"/>
          </a:xfrm>
        </p:grpSpPr>
        <p:pic>
          <p:nvPicPr>
            <p:cNvPr id="16" name="object 1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65150" y="6970229"/>
              <a:ext cx="3276565" cy="30172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6203" y="944352"/>
              <a:ext cx="4531796" cy="780550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5726" y="2621382"/>
            <a:ext cx="895349" cy="6222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8435" y="977603"/>
            <a:ext cx="1695309" cy="887846"/>
          </a:xfrm>
          <a:prstGeom prst="rect">
            <a:avLst/>
          </a:prstGeom>
        </p:spPr>
        <p:txBody>
          <a:bodyPr vert="horz" wrap="square" lIns="0" tIns="269659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dirty="0"/>
              <a:t>Why compost in </a:t>
            </a:r>
            <a:r>
              <a:rPr spc="-7" dirty="0"/>
              <a:t>situ?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1374" y="1726116"/>
            <a:ext cx="424857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Food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is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treated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daily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as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is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generated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1374" y="2602416"/>
            <a:ext cx="3133937" cy="81133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is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hygienic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process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defTabSz="609630">
              <a:spcBef>
                <a:spcPts val="500"/>
              </a:spcBef>
            </a:pP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/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No need to transport food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1643" y="4050955"/>
            <a:ext cx="1471083" cy="1033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8467" marR="3387" defTabSz="609630">
              <a:lnSpc>
                <a:spcPct val="101000"/>
              </a:lnSpc>
              <a:spcBef>
                <a:spcPts val="50"/>
              </a:spcBef>
            </a:pP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Compost </a:t>
            </a:r>
            <a:r>
              <a:rPr sz="1733" i="1" kern="0" spc="40" dirty="0">
                <a:solidFill>
                  <a:srgbClr val="FFFFFF"/>
                </a:solidFill>
                <a:latin typeface="Noto Sans"/>
                <a:cs typeface="Noto Sans"/>
              </a:rPr>
              <a:t>sweep </a:t>
            </a:r>
            <a:r>
              <a:rPr sz="1600" i="1" kern="0" dirty="0">
                <a:solidFill>
                  <a:srgbClr val="FFFFFF"/>
                </a:solidFill>
                <a:latin typeface="Noto Sans"/>
                <a:cs typeface="Noto Sans"/>
              </a:rPr>
              <a:t>obtained</a:t>
            </a:r>
            <a:r>
              <a:rPr sz="1600" i="1" kern="0" spc="3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600" i="1" kern="0" spc="-13" dirty="0">
                <a:solidFill>
                  <a:srgbClr val="FFFFFF"/>
                </a:solidFill>
                <a:latin typeface="Noto Sans"/>
                <a:cs typeface="Noto Sans"/>
              </a:rPr>
              <a:t>with </a:t>
            </a:r>
            <a:r>
              <a:rPr sz="1600" i="1" kern="0" dirty="0">
                <a:solidFill>
                  <a:srgbClr val="FFFFFF"/>
                </a:solidFill>
                <a:latin typeface="Noto Sans"/>
                <a:cs typeface="Noto Sans"/>
              </a:rPr>
              <a:t>ZERO</a:t>
            </a:r>
            <a:r>
              <a:rPr sz="1600" i="1" kern="0" spc="9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600" i="1" kern="0" spc="-7" dirty="0">
                <a:solidFill>
                  <a:srgbClr val="FFFFFF"/>
                </a:solidFill>
                <a:latin typeface="Noto Sans"/>
                <a:cs typeface="Noto Sans"/>
              </a:rPr>
              <a:t>emissions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1374" y="4014656"/>
            <a:ext cx="4421293" cy="5786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19800"/>
              </a:lnSpc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Savings</a:t>
            </a:r>
            <a:r>
              <a:rPr sz="1600" kern="0" spc="-5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by</a:t>
            </a:r>
            <a:r>
              <a:rPr sz="1600" kern="0" spc="-5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eliminating</a:t>
            </a:r>
            <a:r>
              <a:rPr sz="1600" kern="0" spc="-4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collection</a:t>
            </a:r>
            <a:r>
              <a:rPr sz="1600" kern="0" spc="-5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and</a:t>
            </a:r>
            <a:r>
              <a:rPr sz="1600" kern="0" spc="-4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shipping costs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1374" y="4990015"/>
            <a:ext cx="109770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Zero </a:t>
            </a:r>
            <a:r>
              <a:rPr sz="12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emissions</a:t>
            </a:r>
            <a:endParaRPr sz="12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1374" y="5475156"/>
            <a:ext cx="3989917" cy="5786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19800"/>
              </a:lnSpc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We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obtain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matured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best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quality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that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can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be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used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2325827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0"/>
            <a:ext cx="2044700" cy="1511300"/>
            <a:chOff x="14856390" y="0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0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7"/>
                  </a:moveTo>
                  <a:lnTo>
                    <a:pt x="0" y="1382396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6"/>
                  </a:lnTo>
                  <a:lnTo>
                    <a:pt x="1533525" y="2266647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0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1"/>
                  </a:moveTo>
                  <a:lnTo>
                    <a:pt x="0" y="1313210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0"/>
                  </a:lnTo>
                  <a:lnTo>
                    <a:pt x="1390650" y="2116771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72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26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29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72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74"/>
                </a:lnTo>
                <a:lnTo>
                  <a:pt x="495" y="487540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607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106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29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72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74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607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17" y="398830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106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9649" y="1735007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9649" y="2586634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46" y="3429224"/>
            <a:ext cx="4292599" cy="31305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5726" y="2103994"/>
            <a:ext cx="895349" cy="6222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8435" y="977603"/>
            <a:ext cx="1695309" cy="702864"/>
          </a:xfrm>
          <a:prstGeom prst="rect">
            <a:avLst/>
          </a:prstGeom>
        </p:spPr>
        <p:txBody>
          <a:bodyPr vert="horz" wrap="square" lIns="0" tIns="167873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733" dirty="0"/>
              <a:t>History</a:t>
            </a:r>
            <a:r>
              <a:rPr sz="1733" spc="-37" dirty="0"/>
              <a:t> </a:t>
            </a:r>
            <a:r>
              <a:rPr sz="1733" dirty="0"/>
              <a:t>of</a:t>
            </a:r>
            <a:r>
              <a:rPr sz="1733" spc="-33" dirty="0"/>
              <a:t> </a:t>
            </a:r>
            <a:r>
              <a:rPr sz="1733" dirty="0"/>
              <a:t>Big</a:t>
            </a:r>
            <a:r>
              <a:rPr sz="1733" spc="-33" dirty="0"/>
              <a:t> </a:t>
            </a:r>
            <a:r>
              <a:rPr sz="1733" spc="-17" dirty="0"/>
              <a:t>Han</a:t>
            </a:r>
            <a:endParaRPr sz="1733"/>
          </a:p>
        </p:txBody>
      </p:sp>
      <p:sp>
        <p:nvSpPr>
          <p:cNvPr id="14" name="object 14"/>
          <p:cNvSpPr txBox="1"/>
          <p:nvPr/>
        </p:nvSpPr>
        <p:spPr>
          <a:xfrm>
            <a:off x="4560223" y="1538817"/>
            <a:ext cx="6910493" cy="57479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30700"/>
              </a:lnSpc>
              <a:spcBef>
                <a:spcPts val="67"/>
              </a:spcBef>
            </a:pP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Big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Hanna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system</a:t>
            </a:r>
            <a:r>
              <a:rPr sz="1467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invented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by</a:t>
            </a:r>
            <a:r>
              <a:rPr sz="1467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Swede</a:t>
            </a:r>
            <a:r>
              <a:rPr sz="1467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Torsten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Hultin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and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has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been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on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467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market</a:t>
            </a:r>
            <a:r>
              <a:rPr sz="1467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since</a:t>
            </a:r>
            <a:r>
              <a:rPr sz="1467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1991.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0223" y="2418503"/>
            <a:ext cx="6973993" cy="5786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19800"/>
              </a:lnSpc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first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unit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commissioned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residential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area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near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Gothenburg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in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Sweden.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0855" y="3416869"/>
            <a:ext cx="3373967" cy="2142488"/>
          </a:xfrm>
          <a:prstGeom prst="rect">
            <a:avLst/>
          </a:prstGeom>
        </p:spPr>
        <p:txBody>
          <a:bodyPr vert="horz" wrap="square" lIns="0" tIns="11853" rIns="0" bIns="0" rtlCol="0">
            <a:spAutoFit/>
          </a:bodyPr>
          <a:lstStyle/>
          <a:p>
            <a:pPr marL="8467" marR="3387" defTabSz="609630">
              <a:lnSpc>
                <a:spcPts val="2353"/>
              </a:lnSpc>
              <a:spcBef>
                <a:spcPts val="93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By</a:t>
            </a:r>
            <a:r>
              <a:rPr sz="1600" kern="0" spc="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recreating</a:t>
            </a:r>
            <a:r>
              <a:rPr sz="1600" kern="0" spc="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circle</a:t>
            </a:r>
            <a:r>
              <a:rPr sz="16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"grow</a:t>
            </a:r>
            <a:r>
              <a:rPr sz="16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-</a:t>
            </a:r>
            <a:r>
              <a:rPr sz="1667" i="1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eat</a:t>
            </a:r>
            <a:r>
              <a:rPr sz="1667" i="1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67" i="1" kern="0" spc="-33" dirty="0">
                <a:solidFill>
                  <a:sysClr val="windowText" lastClr="000000"/>
                </a:solidFill>
                <a:latin typeface="Noto Sans"/>
                <a:cs typeface="Noto Sans"/>
              </a:rPr>
              <a:t>- </a:t>
            </a:r>
            <a:r>
              <a:rPr sz="16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grow"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,</a:t>
            </a:r>
            <a:r>
              <a:rPr sz="1600" kern="0" spc="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Torsten</a:t>
            </a:r>
            <a:r>
              <a:rPr sz="1600" kern="0" spc="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wanted</a:t>
            </a:r>
            <a:r>
              <a:rPr sz="1600" kern="0" spc="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to</a:t>
            </a:r>
            <a:r>
              <a:rPr sz="1600" kern="0" spc="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make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people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aware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how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society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uses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and/or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misuses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its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resources,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as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well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as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how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dependent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are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on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environment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both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locally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and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globally.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1642" y="3618909"/>
            <a:ext cx="1670050" cy="1304630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 defTabSz="609630">
              <a:lnSpc>
                <a:spcPts val="2040"/>
              </a:lnSpc>
              <a:spcBef>
                <a:spcPts val="73"/>
              </a:spcBef>
            </a:pP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Recreation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marR="3387" defTabSz="609630">
              <a:lnSpc>
                <a:spcPts val="2000"/>
              </a:lnSpc>
              <a:spcBef>
                <a:spcPts val="93"/>
              </a:spcBef>
            </a:pPr>
            <a:r>
              <a:rPr sz="1733" i="1" kern="0" spc="40" dirty="0">
                <a:solidFill>
                  <a:srgbClr val="FFFFFF"/>
                </a:solidFill>
                <a:latin typeface="Noto Sans"/>
                <a:cs typeface="Noto Sans"/>
              </a:rPr>
              <a:t>the</a:t>
            </a:r>
            <a:r>
              <a:rPr sz="1733" i="1" kern="0" spc="3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named</a:t>
            </a:r>
            <a:r>
              <a:rPr sz="1733" i="1" kern="0" spc="3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circle "grow-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marR="1057963" defTabSz="609630">
              <a:lnSpc>
                <a:spcPts val="2000"/>
              </a:lnSpc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eat</a:t>
            </a:r>
            <a:r>
              <a:rPr sz="1733" i="1" kern="0" spc="2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33" dirty="0">
                <a:solidFill>
                  <a:srgbClr val="FFFFFF"/>
                </a:solidFill>
                <a:latin typeface="Noto Sans"/>
                <a:cs typeface="Noto Sans"/>
              </a:rPr>
              <a:t>-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grow"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2668726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0"/>
            <a:ext cx="2044700" cy="1511300"/>
            <a:chOff x="14856390" y="0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0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7"/>
                  </a:moveTo>
                  <a:lnTo>
                    <a:pt x="0" y="1382396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6"/>
                  </a:lnTo>
                  <a:lnTo>
                    <a:pt x="1533525" y="2266647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0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1"/>
                  </a:moveTo>
                  <a:lnTo>
                    <a:pt x="0" y="1313210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0"/>
                  </a:lnTo>
                  <a:lnTo>
                    <a:pt x="1390650" y="2116771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72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26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29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72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74"/>
                </a:lnTo>
                <a:lnTo>
                  <a:pt x="495" y="487540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607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106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29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72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74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607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17" y="398830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106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146" y="784250"/>
            <a:ext cx="7594599" cy="42519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5726" y="2500640"/>
            <a:ext cx="895349" cy="6222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8435" y="977603"/>
            <a:ext cx="1695309" cy="1068910"/>
          </a:xfrm>
          <a:prstGeom prst="rect">
            <a:avLst/>
          </a:prstGeom>
        </p:spPr>
        <p:txBody>
          <a:bodyPr vert="horz" wrap="square" lIns="0" tIns="133885" rIns="0" bIns="0" rtlCol="0">
            <a:spAutoFit/>
          </a:bodyPr>
          <a:lstStyle/>
          <a:p>
            <a:pPr marL="8467">
              <a:spcBef>
                <a:spcPts val="530"/>
              </a:spcBef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it</a:t>
            </a:r>
            <a:r>
              <a:rPr spc="-27" dirty="0"/>
              <a:t> </a:t>
            </a:r>
            <a:r>
              <a:rPr spc="-7" dirty="0"/>
              <a:t>works</a:t>
            </a:r>
          </a:p>
          <a:p>
            <a:pPr marL="8467">
              <a:spcBef>
                <a:spcPts val="433"/>
              </a:spcBef>
            </a:pPr>
            <a:r>
              <a:rPr sz="1867" dirty="0"/>
              <a:t>the</a:t>
            </a:r>
            <a:r>
              <a:rPr sz="1867" spc="-10" dirty="0"/>
              <a:t> </a:t>
            </a:r>
            <a:r>
              <a:rPr sz="1867" dirty="0"/>
              <a:t>Big</a:t>
            </a:r>
            <a:r>
              <a:rPr sz="1867" spc="-10" dirty="0"/>
              <a:t> </a:t>
            </a:r>
            <a:r>
              <a:rPr sz="1867" dirty="0"/>
              <a:t>H</a:t>
            </a:r>
            <a:r>
              <a:rPr sz="1867" spc="-10" dirty="0"/>
              <a:t> </a:t>
            </a:r>
            <a:r>
              <a:rPr sz="1867" spc="-7" dirty="0"/>
              <a:t>system</a:t>
            </a:r>
            <a:endParaRPr sz="1867"/>
          </a:p>
        </p:txBody>
      </p:sp>
      <p:sp>
        <p:nvSpPr>
          <p:cNvPr id="12" name="object 12"/>
          <p:cNvSpPr txBox="1"/>
          <p:nvPr/>
        </p:nvSpPr>
        <p:spPr>
          <a:xfrm>
            <a:off x="881642" y="3618892"/>
            <a:ext cx="1571837" cy="2078347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3387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100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kg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of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waste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food</a:t>
            </a:r>
            <a:r>
              <a:rPr sz="1733" i="1" kern="0" spc="8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and</a:t>
            </a:r>
            <a:r>
              <a:rPr sz="1733" i="1" kern="0" spc="43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pellets</a:t>
            </a:r>
            <a:r>
              <a:rPr sz="1733" i="1" kern="0" spc="17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added generate approximate 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20-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30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kg</a:t>
            </a:r>
            <a:r>
              <a:rPr sz="1733" i="1" kern="0" spc="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of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compost</a:t>
            </a:r>
            <a:r>
              <a:rPr sz="1733" i="1" kern="0" spc="17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of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quality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0161" y="4352188"/>
            <a:ext cx="1181523" cy="394746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L="229881" marR="3387" indent="-221838" defTabSz="609630">
              <a:lnSpc>
                <a:spcPct val="102000"/>
              </a:lnSpc>
              <a:spcBef>
                <a:spcPts val="37"/>
              </a:spcBef>
            </a:pP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Composting </a:t>
            </a:r>
            <a:r>
              <a:rPr sz="1267" b="1" kern="0" spc="-17" dirty="0">
                <a:solidFill>
                  <a:srgbClr val="FFFFFF"/>
                </a:solidFill>
                <a:latin typeface="Noto Sans"/>
                <a:cs typeface="Noto Sans"/>
              </a:rPr>
              <a:t>in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Big </a:t>
            </a:r>
            <a:r>
              <a:rPr sz="1267" b="1" kern="0" spc="-13" dirty="0">
                <a:solidFill>
                  <a:srgbClr val="FFFFFF"/>
                </a:solidFill>
                <a:latin typeface="Noto Sans"/>
                <a:cs typeface="Noto Sans"/>
              </a:rPr>
              <a:t>Hanna</a:t>
            </a:r>
            <a:endParaRPr sz="12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6635" y="4352188"/>
            <a:ext cx="1681480" cy="394746"/>
          </a:xfrm>
          <a:prstGeom prst="rect">
            <a:avLst/>
          </a:prstGeom>
        </p:spPr>
        <p:txBody>
          <a:bodyPr vert="horz" wrap="square" lIns="0" tIns="4657" rIns="0" bIns="0" rtlCol="0">
            <a:spAutoFit/>
          </a:bodyPr>
          <a:lstStyle/>
          <a:p>
            <a:pPr marL="8467" marR="3387" indent="136743" defTabSz="609630">
              <a:lnSpc>
                <a:spcPct val="102000"/>
              </a:lnSpc>
              <a:spcBef>
                <a:spcPts val="37"/>
              </a:spcBef>
            </a:pP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The</a:t>
            </a:r>
            <a:r>
              <a:rPr sz="1267" b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result:</a:t>
            </a:r>
            <a:r>
              <a:rPr sz="1267" b="1" kern="0" spc="-2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10</a:t>
            </a:r>
            <a:r>
              <a:rPr sz="1267" b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kg</a:t>
            </a:r>
            <a:r>
              <a:rPr sz="1267" b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spc="-17" dirty="0">
                <a:solidFill>
                  <a:srgbClr val="FFFFFF"/>
                </a:solidFill>
                <a:latin typeface="Noto Sans"/>
                <a:cs typeface="Noto Sans"/>
              </a:rPr>
              <a:t>of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compost</a:t>
            </a:r>
            <a:r>
              <a:rPr sz="1267" b="1" kern="0" spc="-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+</a:t>
            </a:r>
            <a:r>
              <a:rPr sz="1267" b="1" kern="0" spc="-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spc="-7" dirty="0">
                <a:solidFill>
                  <a:srgbClr val="FFFFFF"/>
                </a:solidFill>
                <a:latin typeface="Noto Sans"/>
                <a:cs typeface="Noto Sans"/>
              </a:rPr>
              <a:t>sawdust</a:t>
            </a:r>
            <a:endParaRPr sz="12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8763" y="4339230"/>
            <a:ext cx="1583690" cy="1699205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30393" defTabSz="609630">
              <a:spcBef>
                <a:spcPts val="167"/>
              </a:spcBef>
            </a:pP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100</a:t>
            </a:r>
            <a:r>
              <a:rPr sz="1267" b="1" kern="0" spc="-1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kg</a:t>
            </a:r>
            <a:r>
              <a:rPr sz="1267" b="1" kern="0" spc="-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of</a:t>
            </a:r>
            <a:r>
              <a:rPr sz="1267" b="1" kern="0" spc="-1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spc="-7" dirty="0">
                <a:solidFill>
                  <a:srgbClr val="FFFFFF"/>
                </a:solidFill>
                <a:latin typeface="Noto Sans"/>
                <a:cs typeface="Noto Sans"/>
              </a:rPr>
              <a:t>waste</a:t>
            </a:r>
            <a:endParaRPr sz="12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16246" defTabSz="609630">
              <a:spcBef>
                <a:spcPts val="97"/>
              </a:spcBef>
            </a:pPr>
            <a:r>
              <a:rPr sz="1200" b="1" kern="0" dirty="0">
                <a:solidFill>
                  <a:srgbClr val="FFFFFF"/>
                </a:solidFill>
                <a:latin typeface="Noto Sans"/>
                <a:cs typeface="Noto Sans"/>
              </a:rPr>
              <a:t>power</a:t>
            </a:r>
            <a:r>
              <a:rPr sz="1200" b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00" b="1" kern="0" dirty="0">
                <a:solidFill>
                  <a:srgbClr val="FFFFFF"/>
                </a:solidFill>
                <a:latin typeface="Noto Sans"/>
                <a:cs typeface="Noto Sans"/>
              </a:rPr>
              <a:t>supply</a:t>
            </a:r>
            <a:r>
              <a:rPr sz="1200" b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00" b="1" kern="0" spc="-33" dirty="0">
                <a:solidFill>
                  <a:srgbClr val="FFFFFF"/>
                </a:solidFill>
                <a:latin typeface="Noto Sans"/>
                <a:cs typeface="Noto Sans"/>
              </a:rPr>
              <a:t>+</a:t>
            </a:r>
            <a:endParaRPr sz="12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43"/>
              </a:spcBef>
            </a:pPr>
            <a:r>
              <a:rPr sz="1267" b="1" kern="0" dirty="0">
                <a:solidFill>
                  <a:srgbClr val="FFFFFF"/>
                </a:solidFill>
                <a:latin typeface="Noto Sans"/>
                <a:cs typeface="Noto Sans"/>
              </a:rPr>
              <a:t>absorbent</a:t>
            </a:r>
            <a:r>
              <a:rPr sz="1267" b="1" kern="0" spc="-6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267" b="1" kern="0" spc="-7" dirty="0">
                <a:solidFill>
                  <a:srgbClr val="FFFFFF"/>
                </a:solidFill>
                <a:latin typeface="Noto Sans"/>
                <a:cs typeface="Noto Sans"/>
              </a:rPr>
              <a:t>material</a:t>
            </a:r>
            <a:endParaRPr sz="12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26830" marR="701922" indent="-11007" defTabSz="609630">
              <a:spcBef>
                <a:spcPts val="1480"/>
              </a:spcBef>
            </a:pP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r>
              <a:rPr sz="1167" i="1" kern="0" spc="1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is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fed</a:t>
            </a:r>
            <a:r>
              <a:rPr sz="1167" i="1" kern="0" spc="7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into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74934" marR="3387" indent="-24555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composter</a:t>
            </a:r>
            <a:r>
              <a:rPr sz="1167" i="1" kern="0" spc="20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together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with</a:t>
            </a:r>
            <a:r>
              <a:rPr sz="1167" i="1" kern="0" spc="3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10-20%</a:t>
            </a:r>
            <a:r>
              <a:rPr sz="1167" i="1" kern="0" spc="3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(by</a:t>
            </a:r>
            <a:r>
              <a:rPr sz="1167" i="1" kern="0" spc="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mass)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absorbent</a:t>
            </a:r>
            <a:r>
              <a:rPr sz="1167" i="1" kern="0" spc="14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material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1593" y="5104723"/>
            <a:ext cx="1667087" cy="126532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487704" marR="3387" indent="-479661" defTabSz="609630">
              <a:lnSpc>
                <a:spcPct val="112900"/>
              </a:lnSpc>
              <a:spcBef>
                <a:spcPts val="63"/>
              </a:spcBef>
            </a:pPr>
            <a:r>
              <a:rPr sz="1033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033" i="1" kern="0" spc="6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033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biological</a:t>
            </a:r>
            <a:r>
              <a:rPr sz="1033" i="1" kern="0" spc="7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033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process</a:t>
            </a:r>
            <a:r>
              <a:rPr sz="1033" i="1" kern="0" spc="7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033" i="1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what </a:t>
            </a:r>
            <a:r>
              <a:rPr sz="1033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takes</a:t>
            </a:r>
            <a:r>
              <a:rPr sz="1033" i="1" kern="0" spc="5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033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place</a:t>
            </a:r>
            <a:r>
              <a:rPr sz="1033" i="1" kern="0" spc="5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033" i="1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in</a:t>
            </a:r>
            <a:endParaRPr sz="10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168918" marR="248509" algn="ctr" defTabSz="609630">
              <a:spcBef>
                <a:spcPts val="27"/>
              </a:spcBef>
            </a:pP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Big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composter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Hanna</a:t>
            </a:r>
            <a:r>
              <a:rPr sz="1167" i="1" kern="0" spc="5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cuts</a:t>
            </a:r>
            <a:r>
              <a:rPr sz="1167" i="1" kern="0" spc="6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back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167" i="1" kern="0" spc="8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R="408537" algn="ctr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supply</a:t>
            </a:r>
            <a:r>
              <a:rPr sz="1167" i="1" kern="0" spc="76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with</a:t>
            </a:r>
            <a:r>
              <a:rPr sz="1167" i="1" kern="0" spc="76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up</a:t>
            </a:r>
            <a:r>
              <a:rPr sz="1167" i="1" kern="0" spc="76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to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13971" algn="ctr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at</a:t>
            </a:r>
            <a:r>
              <a:rPr sz="1167" i="1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90%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19446" y="5105733"/>
            <a:ext cx="1945640" cy="162709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472040" defTabSz="609630">
              <a:spcBef>
                <a:spcPts val="83"/>
              </a:spcBef>
            </a:pP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100kg</a:t>
            </a:r>
            <a:r>
              <a:rPr sz="1167" i="1" kern="0" spc="4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167" i="1" kern="0" spc="4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148174" marR="3387" indent="39795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al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imentation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and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pellets</a:t>
            </a:r>
            <a:r>
              <a:rPr sz="1167" i="1" kern="0" spc="6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33" dirty="0">
                <a:solidFill>
                  <a:sysClr val="windowText" lastClr="000000"/>
                </a:solidFill>
                <a:latin typeface="Noto Sans"/>
                <a:cs typeface="Noto Sans"/>
              </a:rPr>
              <a:t>i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add</a:t>
            </a:r>
            <a:r>
              <a:rPr sz="1167" i="1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generate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marR="636302" indent="180349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about</a:t>
            </a:r>
            <a:r>
              <a:rPr sz="1167" i="1" kern="0" spc="6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20-</a:t>
            </a:r>
            <a:r>
              <a:rPr sz="1167" i="1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30kg</a:t>
            </a:r>
            <a:r>
              <a:rPr sz="1167" i="1" kern="0" spc="33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167" i="1" kern="0" spc="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quality</a:t>
            </a:r>
            <a:r>
              <a:rPr sz="1167" i="1" kern="0" spc="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compost,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52654" marR="376786" indent="-158758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rich</a:t>
            </a:r>
            <a:r>
              <a:rPr sz="1167" i="1" kern="0" spc="6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</a:t>
            </a:r>
            <a:r>
              <a:rPr sz="1167" i="1" kern="0" spc="6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nutrients</a:t>
            </a:r>
            <a:r>
              <a:rPr sz="1167" i="1" kern="0" spc="6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and </a:t>
            </a:r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micro</a:t>
            </a:r>
            <a:r>
              <a:rPr sz="1167" i="1" kern="0" spc="4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elements,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528770" marR="115152" indent="-358158" defTabSz="609630"/>
            <a:r>
              <a:rPr sz="1167" i="1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environmentally</a:t>
            </a:r>
            <a:r>
              <a:rPr sz="1167" i="1" kern="0" spc="24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167" i="1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friendly surrounding</a:t>
            </a:r>
            <a:endParaRPr sz="11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3011627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3"/>
            <a:ext cx="2044700" cy="1511300"/>
            <a:chOff x="14856390" y="5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6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8"/>
                  </a:moveTo>
                  <a:lnTo>
                    <a:pt x="0" y="1382397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7"/>
                  </a:lnTo>
                  <a:lnTo>
                    <a:pt x="1533525" y="2266648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5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8"/>
                  </a:moveTo>
                  <a:lnTo>
                    <a:pt x="0" y="1313216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6"/>
                  </a:lnTo>
                  <a:lnTo>
                    <a:pt x="1390650" y="2116778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78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32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29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72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74"/>
                </a:lnTo>
                <a:lnTo>
                  <a:pt x="495" y="487540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607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106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29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72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74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607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17" y="398830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106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54489" y="1481849"/>
            <a:ext cx="1794510" cy="1476163"/>
            <a:chOff x="15081733" y="2222773"/>
            <a:chExt cx="2691765" cy="2214245"/>
          </a:xfrm>
        </p:grpSpPr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81733" y="2222773"/>
              <a:ext cx="2293712" cy="12565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22508" y="2427073"/>
              <a:ext cx="668932" cy="8953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91440" y="2736464"/>
              <a:ext cx="112977" cy="1384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1741" y="3108332"/>
              <a:ext cx="220766" cy="2108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4374" y="3496064"/>
              <a:ext cx="1888660" cy="9404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2737" y="3646151"/>
              <a:ext cx="144228" cy="48767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695899" y="3054901"/>
            <a:ext cx="2238163" cy="3612303"/>
            <a:chOff x="14543848" y="4582350"/>
            <a:chExt cx="3357245" cy="5418455"/>
          </a:xfrm>
        </p:grpSpPr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1426" y="4582350"/>
              <a:ext cx="3002370" cy="12330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43848" y="5843134"/>
              <a:ext cx="3356793" cy="415719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94" y="2971353"/>
            <a:ext cx="57150" cy="571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94" y="3187253"/>
            <a:ext cx="57150" cy="571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94" y="3403153"/>
            <a:ext cx="57150" cy="571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94" y="3834953"/>
            <a:ext cx="57150" cy="571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94" y="4266753"/>
            <a:ext cx="57150" cy="5715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922471" y="236352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2471" y="5022514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2471" y="6012829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45726" y="2832629"/>
            <a:ext cx="895349" cy="6222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12652" y="1630816"/>
            <a:ext cx="1893570" cy="95930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467" defTabSz="609630">
              <a:spcBef>
                <a:spcPts val="360"/>
              </a:spcBef>
            </a:pPr>
            <a:r>
              <a:rPr sz="1400" kern="0" dirty="0">
                <a:solidFill>
                  <a:srgbClr val="FDFDFD"/>
                </a:solidFill>
                <a:latin typeface="Noto Sans"/>
                <a:cs typeface="Noto Sans"/>
              </a:rPr>
              <a:t>What</a:t>
            </a:r>
            <a:r>
              <a:rPr sz="1400" kern="0" spc="-2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rgbClr val="FDFDFD"/>
                </a:solidFill>
                <a:latin typeface="Noto Sans"/>
                <a:cs typeface="Noto Sans"/>
              </a:rPr>
              <a:t>can</a:t>
            </a:r>
            <a:r>
              <a:rPr sz="1400" kern="0" spc="-2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rgbClr val="FDFDFD"/>
                </a:solidFill>
                <a:latin typeface="Noto Sans"/>
                <a:cs typeface="Noto Sans"/>
              </a:rPr>
              <a:t>be</a:t>
            </a:r>
            <a:r>
              <a:rPr sz="1400" kern="0" spc="-2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400" kern="0" spc="-13" dirty="0">
                <a:solidFill>
                  <a:srgbClr val="FDFDFD"/>
                </a:solidFill>
                <a:latin typeface="Noto Sans"/>
                <a:cs typeface="Noto Sans"/>
              </a:rPr>
              <a:t>done</a:t>
            </a:r>
            <a:endParaRPr sz="14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420"/>
              </a:spcBef>
            </a:pPr>
            <a:r>
              <a:rPr sz="2000" kern="0" dirty="0">
                <a:solidFill>
                  <a:srgbClr val="FDFDFD"/>
                </a:solidFill>
                <a:latin typeface="Noto Sans"/>
                <a:cs typeface="Noto Sans"/>
              </a:rPr>
              <a:t>compost </a:t>
            </a:r>
            <a:r>
              <a:rPr sz="2000" kern="0" spc="-13" dirty="0">
                <a:solidFill>
                  <a:srgbClr val="FDFDFD"/>
                </a:solidFill>
                <a:latin typeface="Noto Sans"/>
                <a:cs typeface="Noto Sans"/>
              </a:rPr>
              <a:t>with</a:t>
            </a:r>
            <a:endParaRPr sz="20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433"/>
              </a:spcBef>
            </a:pPr>
            <a:r>
              <a:rPr sz="1867" kern="0" dirty="0">
                <a:solidFill>
                  <a:srgbClr val="FDFDFD"/>
                </a:solidFill>
                <a:latin typeface="Noto Sans"/>
                <a:cs typeface="Noto Sans"/>
              </a:rPr>
              <a:t>the</a:t>
            </a:r>
            <a:r>
              <a:rPr sz="1867" kern="0" spc="-1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867" kern="0" dirty="0">
                <a:solidFill>
                  <a:srgbClr val="FDFDFD"/>
                </a:solidFill>
                <a:latin typeface="Noto Sans"/>
                <a:cs typeface="Noto Sans"/>
              </a:rPr>
              <a:t>Big</a:t>
            </a:r>
            <a:r>
              <a:rPr sz="1867" kern="0" spc="-1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867" kern="0" dirty="0">
                <a:solidFill>
                  <a:srgbClr val="FDFDFD"/>
                </a:solidFill>
                <a:latin typeface="Noto Sans"/>
                <a:cs typeface="Noto Sans"/>
              </a:rPr>
              <a:t>H</a:t>
            </a:r>
            <a:r>
              <a:rPr sz="1867" kern="0" spc="-10" dirty="0">
                <a:solidFill>
                  <a:srgbClr val="FDFDFD"/>
                </a:solidFill>
                <a:latin typeface="Noto Sans"/>
                <a:cs typeface="Noto Sans"/>
              </a:rPr>
              <a:t> </a:t>
            </a:r>
            <a:r>
              <a:rPr sz="1867" kern="0" spc="-7" dirty="0">
                <a:solidFill>
                  <a:srgbClr val="FDFDFD"/>
                </a:solidFill>
                <a:latin typeface="Noto Sans"/>
                <a:cs typeface="Noto Sans"/>
              </a:rPr>
              <a:t>system</a:t>
            </a:r>
            <a:endParaRPr sz="18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0856" y="1589414"/>
            <a:ext cx="5301403" cy="50612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8467" marR="3387" defTabSz="609630">
              <a:lnSpc>
                <a:spcPts val="1900"/>
              </a:lnSpc>
              <a:spcBef>
                <a:spcPts val="14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Big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Hanna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can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very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wide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range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and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green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such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as: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1374" y="2385034"/>
            <a:ext cx="4289637" cy="195709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Food </a:t>
            </a:r>
            <a:r>
              <a:rPr sz="1600" kern="0" spc="-7" dirty="0">
                <a:solidFill>
                  <a:srgbClr val="0D7F40"/>
                </a:solidFill>
                <a:latin typeface="Noto Sans"/>
                <a:cs typeface="Noto Sans"/>
              </a:rPr>
              <a:t>waste: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24713" marR="2767468" defTabSz="609630">
              <a:lnSpc>
                <a:spcPct val="101200"/>
              </a:lnSpc>
              <a:spcBef>
                <a:spcPts val="1860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raw or 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cooked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uneaten</a:t>
            </a:r>
            <a:r>
              <a:rPr sz="1400" kern="0" spc="-5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food</a:t>
            </a:r>
            <a:endParaRPr sz="14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24713" defTabSz="609630">
              <a:spcBef>
                <a:spcPts val="20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leftovers</a:t>
            </a:r>
            <a:r>
              <a:rPr sz="14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from</a:t>
            </a:r>
            <a:r>
              <a:rPr sz="14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food</a:t>
            </a:r>
            <a:r>
              <a:rPr sz="14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preparation</a:t>
            </a:r>
            <a:r>
              <a:rPr sz="14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spc="-33" dirty="0">
                <a:solidFill>
                  <a:sysClr val="windowText" lastClr="000000"/>
                </a:solidFill>
                <a:latin typeface="Noto Sans"/>
                <a:cs typeface="Noto Sans"/>
              </a:rPr>
              <a:t>i</a:t>
            </a:r>
            <a:endParaRPr sz="14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324713" marR="3387" defTabSz="609630">
              <a:lnSpc>
                <a:spcPct val="202400"/>
              </a:lnSpc>
            </a:pP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vegetables,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fruits,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bread,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dairy,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fish,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meat,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eggs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Coffee</a:t>
            </a:r>
            <a:r>
              <a:rPr sz="14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(including</a:t>
            </a:r>
            <a:r>
              <a:rPr sz="14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coffee</a:t>
            </a:r>
            <a:r>
              <a:rPr sz="14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filters)</a:t>
            </a:r>
            <a:endParaRPr sz="14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1643" y="3618892"/>
            <a:ext cx="1651423" cy="2068088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233692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Big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Hanna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can</a:t>
            </a:r>
            <a:r>
              <a:rPr sz="1733" i="1" kern="0" spc="-5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compost</a:t>
            </a:r>
            <a:r>
              <a:rPr sz="1733" i="1" kern="0" spc="43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sz="1733" i="1" kern="0" spc="1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very</a:t>
            </a:r>
            <a:r>
              <a:rPr sz="1733" i="1" kern="0" spc="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range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wide</a:t>
            </a:r>
            <a:r>
              <a:rPr sz="1733" i="1" kern="0" spc="5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of</a:t>
            </a:r>
            <a:r>
              <a:rPr sz="1733" i="1" kern="0" spc="5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debris food,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lnSpc>
                <a:spcPts val="1907"/>
              </a:lnSpc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no</a:t>
            </a:r>
            <a:r>
              <a:rPr sz="1733" i="1" kern="0" spc="6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matter</a:t>
            </a:r>
            <a:r>
              <a:rPr sz="1733" i="1" kern="0" spc="6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if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lnSpc>
                <a:spcPts val="2040"/>
              </a:lnSpc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are</a:t>
            </a:r>
            <a:r>
              <a:rPr sz="1733" i="1" kern="0" spc="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40" dirty="0">
                <a:solidFill>
                  <a:srgbClr val="FFFFFF"/>
                </a:solidFill>
                <a:latin typeface="Noto Sans"/>
                <a:cs typeface="Noto Sans"/>
              </a:rPr>
              <a:t>they</a:t>
            </a:r>
            <a:r>
              <a:rPr sz="1733" i="1" kern="0" spc="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cruel</a:t>
            </a:r>
            <a:r>
              <a:rPr sz="1733" i="1" kern="0" spc="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or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53"/>
              </a:spcBef>
            </a:pPr>
            <a:r>
              <a:rPr sz="1600" i="1" kern="0" spc="-7" dirty="0">
                <a:solidFill>
                  <a:srgbClr val="FFFFFF"/>
                </a:solidFill>
                <a:latin typeface="Noto Sans"/>
                <a:cs typeface="Noto Sans"/>
              </a:rPr>
              <a:t>cooking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84200" y="5046430"/>
            <a:ext cx="313182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Chopped</a:t>
            </a:r>
            <a:r>
              <a:rPr sz="1600" kern="0" spc="-13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soft</a:t>
            </a:r>
            <a:r>
              <a:rPr sz="1600" kern="0" spc="-1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(light)</a:t>
            </a:r>
            <a:r>
              <a:rPr sz="1600" kern="0" spc="-1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green</a:t>
            </a:r>
            <a:r>
              <a:rPr sz="1600" kern="0" spc="-13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rgbClr val="0D7F40"/>
                </a:solidFill>
                <a:latin typeface="Noto Sans"/>
                <a:cs typeface="Noto Sans"/>
              </a:rPr>
              <a:t>waste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71373" y="5916083"/>
            <a:ext cx="3411220" cy="50612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8467" marR="3387" defTabSz="609630">
              <a:lnSpc>
                <a:spcPts val="1900"/>
              </a:lnSpc>
              <a:spcBef>
                <a:spcPts val="147"/>
              </a:spcBef>
            </a:pP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Compostable</a:t>
            </a:r>
            <a:r>
              <a:rPr sz="1600" kern="0" spc="-33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bags</a:t>
            </a:r>
            <a:r>
              <a:rPr sz="1600" kern="0" spc="-3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marked</a:t>
            </a:r>
            <a:r>
              <a:rPr sz="1600" kern="0" spc="-33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rgbClr val="0D7F40"/>
                </a:solidFill>
                <a:latin typeface="Noto Sans"/>
                <a:cs typeface="Noto Sans"/>
              </a:rPr>
              <a:t>"HOME"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– Compostable at </a:t>
            </a:r>
            <a:r>
              <a:rPr sz="1600" kern="0" spc="-13" dirty="0">
                <a:solidFill>
                  <a:srgbClr val="0D7F40"/>
                </a:solidFill>
                <a:latin typeface="Noto Sans"/>
                <a:cs typeface="Noto Sans"/>
              </a:rPr>
              <a:t>home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2919881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3"/>
            <a:ext cx="2044700" cy="1511300"/>
            <a:chOff x="14856390" y="5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6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8"/>
                  </a:moveTo>
                  <a:lnTo>
                    <a:pt x="0" y="1382397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7"/>
                  </a:lnTo>
                  <a:lnTo>
                    <a:pt x="1533525" y="2266648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5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8"/>
                  </a:moveTo>
                  <a:lnTo>
                    <a:pt x="0" y="1313216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6"/>
                  </a:lnTo>
                  <a:lnTo>
                    <a:pt x="1390650" y="2116778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78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32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29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72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74"/>
                </a:lnTo>
                <a:lnTo>
                  <a:pt x="495" y="487540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607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106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29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72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74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607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17" y="398830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106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288" y="4812344"/>
            <a:ext cx="2185029" cy="18932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48" y="4812344"/>
            <a:ext cx="2185029" cy="18932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83" y="4812344"/>
            <a:ext cx="2185029" cy="189325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909649" y="311024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2471" y="3540251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9649" y="396876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45726" y="2691059"/>
            <a:ext cx="895349" cy="6222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8435" y="977603"/>
            <a:ext cx="1695309" cy="1031287"/>
          </a:xfrm>
          <a:prstGeom prst="rect">
            <a:avLst/>
          </a:prstGeom>
        </p:spPr>
        <p:txBody>
          <a:bodyPr vert="horz" wrap="square" lIns="0" tIns="28363" rIns="0" bIns="0" rtlCol="0">
            <a:spAutoFit/>
          </a:bodyPr>
          <a:lstStyle/>
          <a:p>
            <a:pPr marL="8467" marR="3387">
              <a:lnSpc>
                <a:spcPct val="118100"/>
              </a:lnSpc>
              <a:spcBef>
                <a:spcPts val="223"/>
              </a:spcBef>
            </a:pPr>
            <a:r>
              <a:rPr sz="1733" dirty="0"/>
              <a:t>What</a:t>
            </a:r>
            <a:r>
              <a:rPr sz="1733" spc="-43" dirty="0"/>
              <a:t> </a:t>
            </a:r>
            <a:r>
              <a:rPr sz="1733" spc="-7" dirty="0"/>
              <a:t>material </a:t>
            </a:r>
            <a:r>
              <a:rPr sz="1800" dirty="0"/>
              <a:t>absorbent</a:t>
            </a:r>
            <a:r>
              <a:rPr sz="1800" spc="-7" dirty="0"/>
              <a:t> </a:t>
            </a:r>
            <a:r>
              <a:rPr sz="1800" dirty="0"/>
              <a:t>it</a:t>
            </a:r>
            <a:r>
              <a:rPr sz="1800" spc="-3" dirty="0"/>
              <a:t> </a:t>
            </a:r>
            <a:r>
              <a:rPr sz="1800" dirty="0"/>
              <a:t>is</a:t>
            </a:r>
            <a:r>
              <a:rPr sz="1800" spc="-3" dirty="0"/>
              <a:t> </a:t>
            </a:r>
            <a:r>
              <a:rPr sz="1800" spc="-7" dirty="0"/>
              <a:t>possible </a:t>
            </a:r>
            <a:r>
              <a:rPr sz="2133" spc="-13" dirty="0"/>
              <a:t>use?</a:t>
            </a:r>
            <a:endParaRPr sz="2133"/>
          </a:p>
        </p:txBody>
      </p:sp>
      <p:sp>
        <p:nvSpPr>
          <p:cNvPr id="17" name="object 17"/>
          <p:cNvSpPr txBox="1"/>
          <p:nvPr/>
        </p:nvSpPr>
        <p:spPr>
          <a:xfrm>
            <a:off x="3913683" y="1497668"/>
            <a:ext cx="7412143" cy="74977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8467" marR="3387" defTabSz="609630">
              <a:lnSpc>
                <a:spcPts val="1900"/>
              </a:lnSpc>
              <a:spcBef>
                <a:spcPts val="14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absorbent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material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can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be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composed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wood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pellets,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sawdust,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shredded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wood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(sawdust),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etc.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,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proportion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6%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to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20%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total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mass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of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agricultural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introduced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daily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into</a:t>
            </a:r>
            <a:r>
              <a:rPr sz="1600" kern="0" spc="-2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2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composter.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0856" y="2698470"/>
            <a:ext cx="91355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200" b="1" kern="0" spc="-7" dirty="0">
                <a:solidFill>
                  <a:srgbClr val="0D7F40"/>
                </a:solidFill>
                <a:latin typeface="Noto Sans"/>
                <a:cs typeface="Noto Sans"/>
              </a:rPr>
              <a:t>FUNCTIONS</a:t>
            </a:r>
            <a:endParaRPr sz="12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6438" y="3134157"/>
            <a:ext cx="2696633" cy="11243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3124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Absorb the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ichlid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1597"/>
              </a:spcBef>
            </a:pP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Brings</a:t>
            </a:r>
            <a:r>
              <a:rPr sz="1467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carbon</a:t>
            </a:r>
            <a:r>
              <a:rPr sz="1467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into</a:t>
            </a:r>
            <a:r>
              <a:rPr sz="1467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467" kern="0" spc="-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467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process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13124" defTabSz="609630">
              <a:spcBef>
                <a:spcPts val="1483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Absorb excess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liquid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642" y="3618892"/>
            <a:ext cx="1222587" cy="156538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3387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spc="43" dirty="0">
                <a:solidFill>
                  <a:srgbClr val="FFFFFF"/>
                </a:solidFill>
                <a:latin typeface="Noto Sans"/>
                <a:cs typeface="Noto Sans"/>
              </a:rPr>
              <a:t>The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amount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necessary</a:t>
            </a:r>
            <a:r>
              <a:rPr sz="1733" i="1" kern="0" spc="20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33" dirty="0">
                <a:solidFill>
                  <a:srgbClr val="FFFFFF"/>
                </a:solidFill>
                <a:latin typeface="Noto Sans"/>
                <a:cs typeface="Noto Sans"/>
              </a:rPr>
              <a:t>d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material absorbing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of</a:t>
            </a:r>
            <a:r>
              <a:rPr sz="1733" i="1" kern="0" spc="-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6-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20%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33" dirty="0">
                <a:solidFill>
                  <a:srgbClr val="FFFFFF"/>
                </a:solidFill>
                <a:latin typeface="Noto Sans"/>
                <a:cs typeface="Noto Sans"/>
              </a:rPr>
              <a:t>d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leftovers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7078" y="4445533"/>
            <a:ext cx="689610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400" b="1" kern="0" spc="-7" dirty="0">
                <a:solidFill>
                  <a:srgbClr val="007F37"/>
                </a:solidFill>
                <a:latin typeface="Noto Sans"/>
                <a:cs typeface="Noto Sans"/>
              </a:rPr>
              <a:t>parings</a:t>
            </a:r>
            <a:endParaRPr sz="14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539"/>
            <a:ext cx="3194897" cy="6855460"/>
            <a:chOff x="0" y="3808"/>
            <a:chExt cx="4792345" cy="10283190"/>
          </a:xfrm>
        </p:grpSpPr>
        <p:sp>
          <p:nvSpPr>
            <p:cNvPr id="4" name="object 4"/>
            <p:cNvSpPr/>
            <p:nvPr/>
          </p:nvSpPr>
          <p:spPr>
            <a:xfrm>
              <a:off x="0" y="3808"/>
              <a:ext cx="4792345" cy="10283190"/>
            </a:xfrm>
            <a:custGeom>
              <a:avLst/>
              <a:gdLst/>
              <a:ahLst/>
              <a:cxnLst/>
              <a:rect l="l" t="t" r="r" b="b"/>
              <a:pathLst>
                <a:path w="4792345" h="10283190">
                  <a:moveTo>
                    <a:pt x="3139101" y="10283190"/>
                  </a:moveTo>
                  <a:lnTo>
                    <a:pt x="0" y="10283190"/>
                  </a:lnTo>
                  <a:lnTo>
                    <a:pt x="0" y="0"/>
                  </a:lnTo>
                  <a:lnTo>
                    <a:pt x="3135373" y="0"/>
                  </a:lnTo>
                  <a:lnTo>
                    <a:pt x="4791990" y="1657081"/>
                  </a:lnTo>
                  <a:lnTo>
                    <a:pt x="4791990" y="8629836"/>
                  </a:lnTo>
                  <a:lnTo>
                    <a:pt x="3139101" y="10283190"/>
                  </a:lnTo>
                  <a:close/>
                </a:path>
              </a:pathLst>
            </a:custGeom>
            <a:solidFill>
              <a:srgbClr val="0E7E41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78" y="4003089"/>
              <a:ext cx="3667140" cy="2667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999055" y="0"/>
            <a:ext cx="1854200" cy="1411393"/>
            <a:chOff x="14998583" y="0"/>
            <a:chExt cx="2781300" cy="2117090"/>
          </a:xfrm>
        </p:grpSpPr>
        <p:sp>
          <p:nvSpPr>
            <p:cNvPr id="7" name="object 7"/>
            <p:cNvSpPr/>
            <p:nvPr/>
          </p:nvSpPr>
          <p:spPr>
            <a:xfrm>
              <a:off x="14998583" y="0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81"/>
                  </a:moveTo>
                  <a:lnTo>
                    <a:pt x="0" y="1313217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7"/>
                  </a:lnTo>
                  <a:lnTo>
                    <a:pt x="1390650" y="2116781"/>
                  </a:lnTo>
                  <a:close/>
                </a:path>
              </a:pathLst>
            </a:custGeom>
            <a:solidFill>
              <a:srgbClr val="117C3E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66"/>
              <a:ext cx="2561916" cy="241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1" y="152820"/>
              <a:ext cx="850628" cy="896333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325052" y="3475770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44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43" y="24282"/>
                </a:lnTo>
                <a:lnTo>
                  <a:pt x="204508" y="6261"/>
                </a:lnTo>
                <a:lnTo>
                  <a:pt x="160324" y="0"/>
                </a:lnTo>
                <a:lnTo>
                  <a:pt x="109626" y="8216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59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74" y="341045"/>
                </a:lnTo>
                <a:lnTo>
                  <a:pt x="116674" y="361797"/>
                </a:lnTo>
                <a:lnTo>
                  <a:pt x="107569" y="390690"/>
                </a:lnTo>
                <a:lnTo>
                  <a:pt x="86753" y="418934"/>
                </a:lnTo>
                <a:lnTo>
                  <a:pt x="53873" y="445719"/>
                </a:lnTo>
                <a:lnTo>
                  <a:pt x="8572" y="470242"/>
                </a:lnTo>
                <a:lnTo>
                  <a:pt x="1003" y="477761"/>
                </a:lnTo>
                <a:lnTo>
                  <a:pt x="482" y="487540"/>
                </a:lnTo>
                <a:lnTo>
                  <a:pt x="5943" y="495642"/>
                </a:lnTo>
                <a:lnTo>
                  <a:pt x="16319" y="498182"/>
                </a:lnTo>
                <a:lnTo>
                  <a:pt x="68414" y="488594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48" y="428434"/>
                </a:lnTo>
                <a:lnTo>
                  <a:pt x="235508" y="398830"/>
                </a:lnTo>
                <a:lnTo>
                  <a:pt x="264909" y="364909"/>
                </a:lnTo>
                <a:lnTo>
                  <a:pt x="288518" y="326974"/>
                </a:lnTo>
                <a:lnTo>
                  <a:pt x="305943" y="285280"/>
                </a:lnTo>
                <a:lnTo>
                  <a:pt x="316763" y="240106"/>
                </a:lnTo>
                <a:lnTo>
                  <a:pt x="320573" y="191744"/>
                </a:lnTo>
                <a:close/>
              </a:path>
              <a:path w="670560" h="498475">
                <a:moveTo>
                  <a:pt x="670369" y="191744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22" y="8216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59"/>
                </a:lnTo>
                <a:lnTo>
                  <a:pt x="373151" y="252095"/>
                </a:lnTo>
                <a:lnTo>
                  <a:pt x="399910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97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69" y="445719"/>
                </a:lnTo>
                <a:lnTo>
                  <a:pt x="358368" y="470242"/>
                </a:lnTo>
                <a:lnTo>
                  <a:pt x="350799" y="477761"/>
                </a:lnTo>
                <a:lnTo>
                  <a:pt x="350291" y="487540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594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34"/>
                </a:lnTo>
                <a:lnTo>
                  <a:pt x="585304" y="398830"/>
                </a:lnTo>
                <a:lnTo>
                  <a:pt x="614705" y="364909"/>
                </a:lnTo>
                <a:lnTo>
                  <a:pt x="638314" y="326974"/>
                </a:lnTo>
                <a:lnTo>
                  <a:pt x="655739" y="285280"/>
                </a:lnTo>
                <a:lnTo>
                  <a:pt x="666559" y="240106"/>
                </a:lnTo>
                <a:lnTo>
                  <a:pt x="670369" y="191744"/>
                </a:lnTo>
                <a:close/>
              </a:path>
            </a:pathLst>
          </a:custGeom>
          <a:solidFill>
            <a:srgbClr val="FCFC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89" y="4390684"/>
            <a:ext cx="6699239" cy="246731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922471" y="2315789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656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9649" y="2775366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656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9649" y="326963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656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09649" y="3898290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656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5726" y="2454433"/>
            <a:ext cx="895349" cy="62229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8435" y="977603"/>
            <a:ext cx="1695309" cy="1119496"/>
          </a:xfrm>
          <a:prstGeom prst="rect">
            <a:avLst/>
          </a:prstGeom>
        </p:spPr>
        <p:txBody>
          <a:bodyPr vert="horz" wrap="square" lIns="0" tIns="95907" rIns="0" bIns="0" rtlCol="0">
            <a:spAutoFit/>
          </a:bodyPr>
          <a:lstStyle/>
          <a:p>
            <a:pPr marL="8467" marR="3387">
              <a:lnSpc>
                <a:spcPct val="112500"/>
              </a:lnSpc>
              <a:spcBef>
                <a:spcPts val="67"/>
              </a:spcBef>
            </a:pPr>
            <a:r>
              <a:rPr dirty="0"/>
              <a:t>What</a:t>
            </a:r>
            <a:r>
              <a:rPr spc="-33" dirty="0"/>
              <a:t> </a:t>
            </a:r>
            <a:r>
              <a:rPr dirty="0"/>
              <a:t>is</a:t>
            </a:r>
            <a:r>
              <a:rPr spc="-33" dirty="0"/>
              <a:t> </a:t>
            </a:r>
            <a:r>
              <a:rPr spc="-7" dirty="0"/>
              <a:t>compost? sweep?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47728" y="1425746"/>
            <a:ext cx="7704243" cy="476327"/>
          </a:xfrm>
          <a:prstGeom prst="rect">
            <a:avLst/>
          </a:prstGeom>
        </p:spPr>
        <p:txBody>
          <a:bodyPr vert="horz" wrap="square" lIns="0" tIns="423" rIns="0" bIns="0" rtlCol="0">
            <a:spAutoFit/>
          </a:bodyPr>
          <a:lstStyle/>
          <a:p>
            <a:pPr marL="8467" marR="3387" defTabSz="609630">
              <a:lnSpc>
                <a:spcPct val="103299"/>
              </a:lnSpc>
              <a:spcBef>
                <a:spcPts val="3"/>
              </a:spcBef>
            </a:pP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Matured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can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be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packaged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under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its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own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brand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and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recycled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because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can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be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used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in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a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multitude</a:t>
            </a:r>
            <a:r>
              <a:rPr sz="1533" kern="0" spc="-1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533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533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applications.</a:t>
            </a:r>
            <a:endParaRPr sz="1533" kern="0" dirty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642" y="3618892"/>
            <a:ext cx="1878753" cy="1806414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314552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compost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mature</a:t>
            </a:r>
            <a:r>
              <a:rPr sz="1733" i="1" kern="0" spc="9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maybe </a:t>
            </a:r>
            <a:r>
              <a:rPr sz="1733" i="1" kern="0" spc="47" dirty="0">
                <a:solidFill>
                  <a:srgbClr val="FFFFFF"/>
                </a:solidFill>
                <a:latin typeface="Noto Sans"/>
                <a:cs typeface="Noto Sans"/>
              </a:rPr>
              <a:t>be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33" dirty="0">
                <a:solidFill>
                  <a:srgbClr val="FFFFFF"/>
                </a:solidFill>
                <a:latin typeface="Noto Sans"/>
                <a:cs typeface="Noto Sans"/>
              </a:rPr>
              <a:t>used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as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land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by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lnSpc>
                <a:spcPts val="1947"/>
              </a:lnSpc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flowers,</a:t>
            </a:r>
            <a:r>
              <a:rPr sz="1733" i="1" kern="0" spc="8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in</a:t>
            </a:r>
            <a:r>
              <a:rPr sz="1733" i="1" kern="0" spc="8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pots</a:t>
            </a:r>
            <a:r>
              <a:rPr sz="1733" i="1" kern="0" spc="8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for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1920"/>
              </a:spcBef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seedlings,</a:t>
            </a:r>
            <a:r>
              <a:rPr sz="1733" i="1" kern="0" spc="20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etc.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462868" y="2323947"/>
            <a:ext cx="6025620" cy="204115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dirty="0">
                <a:solidFill>
                  <a:srgbClr val="007F37"/>
                </a:solidFill>
              </a:rPr>
              <a:t>Soil</a:t>
            </a:r>
            <a:r>
              <a:rPr spc="-30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amendment</a:t>
            </a:r>
            <a:r>
              <a:rPr dirty="0"/>
              <a:t>–improves</a:t>
            </a:r>
            <a:r>
              <a:rPr spc="-27" dirty="0"/>
              <a:t> </a:t>
            </a:r>
            <a:r>
              <a:rPr dirty="0"/>
              <a:t>soil</a:t>
            </a:r>
            <a:r>
              <a:rPr spc="-30" dirty="0"/>
              <a:t> </a:t>
            </a:r>
            <a:r>
              <a:rPr spc="-7" dirty="0"/>
              <a:t>quality.</a:t>
            </a:r>
          </a:p>
          <a:p>
            <a:pPr marL="8467">
              <a:spcBef>
                <a:spcPts val="1740"/>
              </a:spcBef>
            </a:pPr>
            <a:r>
              <a:rPr dirty="0"/>
              <a:t>Analyzes</a:t>
            </a:r>
            <a:r>
              <a:rPr spc="-13" dirty="0"/>
              <a:t> </a:t>
            </a:r>
            <a:r>
              <a:rPr dirty="0"/>
              <a:t>show</a:t>
            </a:r>
            <a:r>
              <a:rPr spc="-10" dirty="0"/>
              <a:t> </a:t>
            </a:r>
            <a:r>
              <a:rPr dirty="0"/>
              <a:t>that</a:t>
            </a:r>
            <a:r>
              <a:rPr spc="-13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3" dirty="0"/>
              <a:t> </a:t>
            </a:r>
            <a:r>
              <a:rPr dirty="0"/>
              <a:t>a</a:t>
            </a:r>
            <a:r>
              <a:rPr dirty="0">
                <a:solidFill>
                  <a:srgbClr val="007F37"/>
                </a:solidFill>
              </a:rPr>
              <a:t>very</a:t>
            </a:r>
            <a:r>
              <a:rPr spc="-10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good</a:t>
            </a:r>
            <a:r>
              <a:rPr spc="-1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quality</a:t>
            </a:r>
            <a:r>
              <a:rPr spc="-10" dirty="0">
                <a:solidFill>
                  <a:srgbClr val="007F37"/>
                </a:solidFill>
              </a:rPr>
              <a:t> </a:t>
            </a:r>
            <a:r>
              <a:rPr spc="-7" dirty="0">
                <a:solidFill>
                  <a:srgbClr val="007F37"/>
                </a:solidFill>
              </a:rPr>
              <a:t>compost.</a:t>
            </a:r>
          </a:p>
          <a:p>
            <a:pPr marL="8467" marR="261633">
              <a:lnSpc>
                <a:spcPts val="1753"/>
              </a:lnSpc>
              <a:spcBef>
                <a:spcPts val="1803"/>
              </a:spcBef>
            </a:pPr>
            <a:r>
              <a:rPr dirty="0"/>
              <a:t>The</a:t>
            </a:r>
            <a:r>
              <a:rPr spc="-13" dirty="0"/>
              <a:t> </a:t>
            </a:r>
            <a:r>
              <a:rPr dirty="0"/>
              <a:t>analysis</a:t>
            </a:r>
            <a:r>
              <a:rPr spc="-13" dirty="0"/>
              <a:t> </a:t>
            </a:r>
            <a:r>
              <a:rPr dirty="0"/>
              <a:t>results</a:t>
            </a:r>
            <a:r>
              <a:rPr spc="-13" dirty="0"/>
              <a:t> </a:t>
            </a:r>
            <a:r>
              <a:rPr dirty="0"/>
              <a:t>also</a:t>
            </a:r>
            <a:r>
              <a:rPr spc="-10" dirty="0"/>
              <a:t> </a:t>
            </a:r>
            <a:r>
              <a:rPr dirty="0"/>
              <a:t>show</a:t>
            </a:r>
            <a:r>
              <a:rPr spc="-13" dirty="0"/>
              <a:t> </a:t>
            </a:r>
            <a:r>
              <a:rPr dirty="0"/>
              <a:t>that</a:t>
            </a:r>
            <a:r>
              <a:rPr spc="-13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3" dirty="0"/>
              <a:t> </a:t>
            </a:r>
            <a:r>
              <a:rPr dirty="0"/>
              <a:t>compost</a:t>
            </a:r>
            <a:r>
              <a:rPr dirty="0">
                <a:solidFill>
                  <a:srgbClr val="0D7F40"/>
                </a:solidFill>
              </a:rPr>
              <a:t>there</a:t>
            </a:r>
            <a:r>
              <a:rPr spc="-13" dirty="0">
                <a:solidFill>
                  <a:srgbClr val="0D7F40"/>
                </a:solidFill>
              </a:rPr>
              <a:t> </a:t>
            </a:r>
            <a:r>
              <a:rPr dirty="0">
                <a:solidFill>
                  <a:srgbClr val="0D7F40"/>
                </a:solidFill>
              </a:rPr>
              <a:t>are</a:t>
            </a:r>
            <a:r>
              <a:rPr spc="-17" dirty="0">
                <a:solidFill>
                  <a:srgbClr val="0D7F40"/>
                </a:solidFill>
              </a:rPr>
              <a:t> </a:t>
            </a:r>
            <a:r>
              <a:rPr dirty="0">
                <a:solidFill>
                  <a:srgbClr val="0D7F40"/>
                </a:solidFill>
              </a:rPr>
              <a:t>no</a:t>
            </a:r>
            <a:r>
              <a:rPr spc="-10" dirty="0">
                <a:solidFill>
                  <a:srgbClr val="0D7F40"/>
                </a:solidFill>
              </a:rPr>
              <a:t> </a:t>
            </a:r>
            <a:r>
              <a:rPr spc="-7" dirty="0">
                <a:solidFill>
                  <a:srgbClr val="0D7F40"/>
                </a:solidFill>
              </a:rPr>
              <a:t>pathogens</a:t>
            </a:r>
            <a:r>
              <a:rPr spc="-7" dirty="0"/>
              <a:t>( </a:t>
            </a:r>
            <a:r>
              <a:rPr dirty="0"/>
              <a:t>Salmonella or </a:t>
            </a:r>
            <a:r>
              <a:rPr spc="-7" dirty="0"/>
              <a:t>E-</a:t>
            </a:r>
            <a:r>
              <a:rPr dirty="0"/>
              <a:t>col </a:t>
            </a:r>
            <a:r>
              <a:rPr spc="-17" dirty="0"/>
              <a:t>i).</a:t>
            </a:r>
          </a:p>
          <a:p>
            <a:pPr marL="8467" marR="3387">
              <a:lnSpc>
                <a:spcPts val="1753"/>
              </a:lnSpc>
              <a:spcBef>
                <a:spcPts val="1743"/>
              </a:spcBef>
            </a:pPr>
            <a:r>
              <a:rPr dirty="0"/>
              <a:t>It</a:t>
            </a:r>
            <a:r>
              <a:rPr spc="-3" dirty="0"/>
              <a:t> </a:t>
            </a:r>
            <a:r>
              <a:rPr dirty="0"/>
              <a:t>can</a:t>
            </a:r>
            <a:r>
              <a:rPr spc="-3" dirty="0"/>
              <a:t> </a:t>
            </a:r>
            <a:r>
              <a:rPr dirty="0"/>
              <a:t>be</a:t>
            </a:r>
            <a:r>
              <a:rPr dirty="0">
                <a:solidFill>
                  <a:srgbClr val="007F37"/>
                </a:solidFill>
              </a:rPr>
              <a:t>used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as flower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soil,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pots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for seedlings,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green</a:t>
            </a:r>
            <a:r>
              <a:rPr spc="-3" dirty="0">
                <a:solidFill>
                  <a:srgbClr val="007F37"/>
                </a:solidFill>
              </a:rPr>
              <a:t> </a:t>
            </a:r>
            <a:r>
              <a:rPr dirty="0">
                <a:solidFill>
                  <a:srgbClr val="007F37"/>
                </a:solidFill>
              </a:rPr>
              <a:t>spaces</a:t>
            </a:r>
            <a:r>
              <a:rPr dirty="0"/>
              <a:t>,And</a:t>
            </a:r>
            <a:r>
              <a:rPr spc="-3" dirty="0"/>
              <a:t> </a:t>
            </a:r>
            <a:r>
              <a:rPr dirty="0"/>
              <a:t>so</a:t>
            </a:r>
            <a:r>
              <a:rPr spc="-3" dirty="0"/>
              <a:t> </a:t>
            </a:r>
            <a:r>
              <a:rPr dirty="0"/>
              <a:t>on</a:t>
            </a:r>
            <a:r>
              <a:rPr spc="-3" dirty="0"/>
              <a:t> </a:t>
            </a:r>
            <a:r>
              <a:rPr dirty="0"/>
              <a:t>in</a:t>
            </a:r>
            <a:r>
              <a:rPr spc="-7" dirty="0"/>
              <a:t> </a:t>
            </a:r>
            <a:r>
              <a:rPr spc="-17" dirty="0"/>
              <a:t>the </a:t>
            </a:r>
            <a:r>
              <a:rPr dirty="0"/>
              <a:t>proportion</a:t>
            </a:r>
            <a:r>
              <a:rPr spc="-13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compost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5</a:t>
            </a:r>
            <a:r>
              <a:rPr spc="-10" dirty="0"/>
              <a:t> </a:t>
            </a:r>
            <a:r>
              <a:rPr dirty="0"/>
              <a:t>parts</a:t>
            </a:r>
            <a:r>
              <a:rPr spc="-10" dirty="0"/>
              <a:t> </a:t>
            </a:r>
            <a:r>
              <a:rPr spc="-7" dirty="0"/>
              <a:t>soil.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52" y="1553845"/>
            <a:ext cx="1893570" cy="1017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>
              <a:lnSpc>
                <a:spcPct val="115300"/>
              </a:lnSpc>
            </a:pPr>
            <a:r>
              <a:rPr dirty="0"/>
              <a:t>Where </a:t>
            </a:r>
            <a:r>
              <a:rPr spc="-7" dirty="0"/>
              <a:t>possible </a:t>
            </a:r>
            <a:r>
              <a:rPr dirty="0"/>
              <a:t>compost </a:t>
            </a:r>
            <a:r>
              <a:rPr spc="-7" dirty="0"/>
              <a:t>using </a:t>
            </a:r>
            <a:r>
              <a:rPr sz="1867" dirty="0"/>
              <a:t>the</a:t>
            </a:r>
            <a:r>
              <a:rPr sz="1867" spc="-10" dirty="0"/>
              <a:t> </a:t>
            </a:r>
            <a:r>
              <a:rPr sz="1867" dirty="0"/>
              <a:t>Big</a:t>
            </a:r>
            <a:r>
              <a:rPr sz="1867" spc="-10" dirty="0"/>
              <a:t> </a:t>
            </a:r>
            <a:r>
              <a:rPr sz="1867" dirty="0"/>
              <a:t>H</a:t>
            </a:r>
            <a:r>
              <a:rPr sz="1867" spc="-10" dirty="0"/>
              <a:t> </a:t>
            </a:r>
            <a:r>
              <a:rPr sz="1867" spc="-7" dirty="0"/>
              <a:t>system</a:t>
            </a:r>
            <a:endParaRPr sz="1867"/>
          </a:p>
        </p:txBody>
      </p:sp>
      <p:sp>
        <p:nvSpPr>
          <p:cNvPr id="3" name="object 3"/>
          <p:cNvSpPr txBox="1"/>
          <p:nvPr/>
        </p:nvSpPr>
        <p:spPr>
          <a:xfrm>
            <a:off x="3912320" y="1588346"/>
            <a:ext cx="342095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Big</a:t>
            </a:r>
            <a:r>
              <a:rPr sz="1600" kern="0" spc="-4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Hanna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composts</a:t>
            </a:r>
            <a:r>
              <a:rPr sz="1600" kern="0" spc="-4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worldwide</a:t>
            </a:r>
            <a:r>
              <a:rPr sz="1600" kern="0" spc="-3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for: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1374" y="2424167"/>
            <a:ext cx="1472777" cy="2343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MUNICIPALITIES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1374" y="2952259"/>
            <a:ext cx="596053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7F37"/>
                </a:solidFill>
                <a:latin typeface="Noto Sans"/>
                <a:cs typeface="Noto Sans"/>
              </a:rPr>
              <a:t>SCHOOLS</a:t>
            </a:r>
            <a:endParaRPr sz="10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1374" y="3360758"/>
            <a:ext cx="1279737" cy="2343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RESTAURANTS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1374" y="3828948"/>
            <a:ext cx="1372870" cy="198595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CANTEEN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1583"/>
              </a:spcBef>
            </a:pPr>
            <a:r>
              <a:rPr sz="1533" kern="0" spc="-13" dirty="0">
                <a:solidFill>
                  <a:srgbClr val="007F37"/>
                </a:solidFill>
                <a:latin typeface="Noto Sans"/>
                <a:cs typeface="Noto Sans"/>
              </a:rPr>
              <a:t>KITS</a:t>
            </a:r>
            <a:endParaRPr sz="1533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177"/>
              </a:spcBef>
            </a:pP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RESIDENTIAL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1447"/>
              </a:spcBef>
            </a:pP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prison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marR="3387" defTabSz="609630">
              <a:lnSpc>
                <a:spcPct val="110800"/>
              </a:lnSpc>
              <a:spcBef>
                <a:spcPts val="1340"/>
              </a:spcBef>
            </a:pPr>
            <a:r>
              <a:rPr sz="1467" kern="0" dirty="0">
                <a:solidFill>
                  <a:srgbClr val="007F37"/>
                </a:solidFill>
                <a:latin typeface="Noto Sans"/>
                <a:cs typeface="Noto Sans"/>
              </a:rPr>
              <a:t>HIGH</a:t>
            </a:r>
            <a:r>
              <a:rPr sz="1467" kern="0" spc="-13" dirty="0">
                <a:solidFill>
                  <a:srgbClr val="007F37"/>
                </a:solidFill>
                <a:latin typeface="Noto Sans"/>
                <a:cs typeface="Noto Sans"/>
              </a:rPr>
              <a:t> </a:t>
            </a:r>
            <a:r>
              <a:rPr sz="1467" kern="0" dirty="0">
                <a:solidFill>
                  <a:srgbClr val="007F37"/>
                </a:solidFill>
                <a:latin typeface="Noto Sans"/>
                <a:cs typeface="Noto Sans"/>
              </a:rPr>
              <a:t>EST</a:t>
            </a:r>
            <a:r>
              <a:rPr sz="1467" kern="0" spc="-13" dirty="0">
                <a:solidFill>
                  <a:srgbClr val="007F37"/>
                </a:solidFill>
                <a:latin typeface="Noto Sans"/>
                <a:cs typeface="Noto Sans"/>
              </a:rPr>
              <a:t> </a:t>
            </a:r>
            <a:r>
              <a:rPr sz="1467" kern="0" spc="-7" dirty="0">
                <a:solidFill>
                  <a:srgbClr val="007F37"/>
                </a:solidFill>
                <a:latin typeface="Noto Sans"/>
                <a:cs typeface="Noto Sans"/>
              </a:rPr>
              <a:t>SITES SECURITY</a:t>
            </a:r>
            <a:endParaRPr sz="14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642" y="3618892"/>
            <a:ext cx="1684867" cy="130890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3387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Attendance</a:t>
            </a:r>
            <a:r>
              <a:rPr sz="1733" i="1" kern="0" spc="23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at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global</a:t>
            </a:r>
            <a:r>
              <a:rPr sz="1733" i="1" kern="0" spc="2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level</a:t>
            </a:r>
            <a:r>
              <a:rPr sz="1733" i="1" kern="0" spc="23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in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restaurants, </a:t>
            </a:r>
            <a:r>
              <a:rPr sz="1600" i="1" kern="0" dirty="0">
                <a:solidFill>
                  <a:srgbClr val="FFFFFF"/>
                </a:solidFill>
                <a:latin typeface="Noto Sans"/>
                <a:cs typeface="Noto Sans"/>
              </a:rPr>
              <a:t>canteens,</a:t>
            </a:r>
            <a:r>
              <a:rPr sz="1600" i="1" kern="0" spc="18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600" i="1" kern="0" spc="-7" dirty="0">
                <a:solidFill>
                  <a:srgbClr val="FFFFFF"/>
                </a:solidFill>
                <a:latin typeface="Noto Sans"/>
                <a:cs typeface="Noto Sans"/>
              </a:rPr>
              <a:t>schools,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prisons,</a:t>
            </a:r>
            <a:r>
              <a:rPr sz="1733" i="1" kern="0" spc="10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3" dirty="0">
                <a:solidFill>
                  <a:srgbClr val="FFFFFF"/>
                </a:solidFill>
                <a:latin typeface="Noto Sans"/>
                <a:cs typeface="Noto Sans"/>
              </a:rPr>
              <a:t>etc.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440" y="1573303"/>
            <a:ext cx="2500298" cy="4214842"/>
          </a:xfrm>
        </p:spPr>
        <p:txBody>
          <a:bodyPr/>
          <a:lstStyle/>
          <a:p>
            <a:r>
              <a:rPr lang="ro-RO" dirty="0"/>
              <a:t>Compost trip</a:t>
            </a:r>
            <a:r>
              <a:rPr lang="en-US" dirty="0"/>
              <a:t> to</a:t>
            </a:r>
            <a:br>
              <a:rPr lang="ro-RO" dirty="0"/>
            </a:br>
            <a:r>
              <a:rPr lang="en-US" dirty="0"/>
              <a:t>Food  Science </a:t>
            </a:r>
            <a:r>
              <a:rPr lang="ro-RO" dirty="0"/>
              <a:t>Faculty</a:t>
            </a:r>
            <a:br>
              <a:rPr lang="ro-RO" dirty="0"/>
            </a:br>
            <a:endParaRPr lang="ro-RO" dirty="0"/>
          </a:p>
        </p:txBody>
      </p:sp>
      <p:pic>
        <p:nvPicPr>
          <p:cNvPr id="6" name="Imagine 3">
            <a:extLst>
              <a:ext uri="{FF2B5EF4-FFF2-40B4-BE49-F238E27FC236}">
                <a16:creationId xmlns:a16="http://schemas.microsoft.com/office/drawing/2014/main" id="{2CEAC0CA-5DB7-32CD-90C6-5591C8FF3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36" y="1571613"/>
            <a:ext cx="6286544" cy="4137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3">
            <a:extLst>
              <a:ext uri="{FF2B5EF4-FFF2-40B4-BE49-F238E27FC236}">
                <a16:creationId xmlns:a16="http://schemas.microsoft.com/office/drawing/2014/main" id="{23D4B974-C4B9-73A1-7D10-F037BCA0B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39" y="2214554"/>
            <a:ext cx="2714643" cy="2035982"/>
          </a:xfrm>
          <a:prstGeom prst="rect">
            <a:avLst/>
          </a:prstGeom>
        </p:spPr>
      </p:pic>
      <p:pic>
        <p:nvPicPr>
          <p:cNvPr id="6" name="Imagine 7">
            <a:extLst>
              <a:ext uri="{FF2B5EF4-FFF2-40B4-BE49-F238E27FC236}">
                <a16:creationId xmlns:a16="http://schemas.microsoft.com/office/drawing/2014/main" id="{0F832B2B-E76B-1521-7601-F121B12AE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38" y="4357694"/>
            <a:ext cx="2827256" cy="2306154"/>
          </a:xfrm>
          <a:prstGeom prst="rect">
            <a:avLst/>
          </a:prstGeom>
        </p:spPr>
      </p:pic>
      <p:pic>
        <p:nvPicPr>
          <p:cNvPr id="7" name="Imagine 5">
            <a:extLst>
              <a:ext uri="{FF2B5EF4-FFF2-40B4-BE49-F238E27FC236}">
                <a16:creationId xmlns:a16="http://schemas.microsoft.com/office/drawing/2014/main" id="{785A4759-D9F7-CE9C-CB7A-7A8F3BE804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38" y="214291"/>
            <a:ext cx="2714644" cy="1928827"/>
          </a:xfrm>
          <a:prstGeom prst="rect">
            <a:avLst/>
          </a:prstGeom>
        </p:spPr>
      </p:pic>
      <p:pic>
        <p:nvPicPr>
          <p:cNvPr id="8" name="Imagine 9">
            <a:extLst>
              <a:ext uri="{FF2B5EF4-FFF2-40B4-BE49-F238E27FC236}">
                <a16:creationId xmlns:a16="http://schemas.microsoft.com/office/drawing/2014/main" id="{0E1BE1D9-20AC-D0A4-0D1E-1F7ED08056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385" y="4071942"/>
            <a:ext cx="2763997" cy="2617496"/>
          </a:xfrm>
          <a:prstGeom prst="rect">
            <a:avLst/>
          </a:prstGeom>
        </p:spPr>
      </p:pic>
      <p:pic>
        <p:nvPicPr>
          <p:cNvPr id="9" name="Imagine 4">
            <a:extLst>
              <a:ext uri="{FF2B5EF4-FFF2-40B4-BE49-F238E27FC236}">
                <a16:creationId xmlns:a16="http://schemas.microsoft.com/office/drawing/2014/main" id="{130F97F6-F16C-879E-A041-DC3802FBA8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0" y="285728"/>
            <a:ext cx="2753436" cy="3671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of Aquaculture and Fisheries - sturgeons</a:t>
            </a:r>
            <a:endParaRPr lang="ro-RO" dirty="0"/>
          </a:p>
        </p:txBody>
      </p:sp>
      <p:pic>
        <p:nvPicPr>
          <p:cNvPr id="4" name="Imagine 5">
            <a:extLst>
              <a:ext uri="{FF2B5EF4-FFF2-40B4-BE49-F238E27FC236}">
                <a16:creationId xmlns:a16="http://schemas.microsoft.com/office/drawing/2014/main" id="{B9841DDC-F39B-B843-1A9F-C31438ED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283" y="2357431"/>
            <a:ext cx="2751530" cy="3668707"/>
          </a:xfrm>
          <a:prstGeom prst="rect">
            <a:avLst/>
          </a:prstGeom>
        </p:spPr>
      </p:pic>
      <p:pic>
        <p:nvPicPr>
          <p:cNvPr id="5" name="Imagine 6">
            <a:extLst>
              <a:ext uri="{FF2B5EF4-FFF2-40B4-BE49-F238E27FC236}">
                <a16:creationId xmlns:a16="http://schemas.microsoft.com/office/drawing/2014/main" id="{1F583E73-5F01-DB06-AB46-A0309C914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79" y="2357430"/>
            <a:ext cx="2750365" cy="3667152"/>
          </a:xfrm>
          <a:prstGeom prst="rect">
            <a:avLst/>
          </a:prstGeom>
        </p:spPr>
      </p:pic>
      <p:pic>
        <p:nvPicPr>
          <p:cNvPr id="6" name="Imagine 7">
            <a:extLst>
              <a:ext uri="{FF2B5EF4-FFF2-40B4-BE49-F238E27FC236}">
                <a16:creationId xmlns:a16="http://schemas.microsoft.com/office/drawing/2014/main" id="{501B515B-595F-AD0B-7CD1-0884328B3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81" y="2357430"/>
            <a:ext cx="2750363" cy="3667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864" y="4918932"/>
            <a:ext cx="4698824" cy="158190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Aquaponics</a:t>
            </a:r>
            <a:endParaRPr lang="en-US" dirty="0"/>
          </a:p>
          <a:p>
            <a:r>
              <a:rPr lang="en-US" dirty="0"/>
              <a:t>Water with organic waste from fish - nutrients for various plants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F16A540-EC64-4B6A-9293-0B3196DCC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28" y="307075"/>
            <a:ext cx="2311994" cy="302712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6A1F6D55-9505-FC17-1366-974C5C6F0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176" y="968528"/>
            <a:ext cx="2707562" cy="351751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1C615FE-D1CD-9F12-06C1-D398202308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866518"/>
            <a:ext cx="2760309" cy="3619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F2315C-455A-495F-7C21-8513906EF2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28" y="3522243"/>
            <a:ext cx="2311994" cy="30861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Analysis of compost in laboratories</a:t>
            </a:r>
            <a:endParaRPr lang="ro-RO" dirty="0"/>
          </a:p>
        </p:txBody>
      </p:sp>
      <p:pic>
        <p:nvPicPr>
          <p:cNvPr id="5" name="Imagine 2">
            <a:extLst>
              <a:ext uri="{FF2B5EF4-FFF2-40B4-BE49-F238E27FC236}">
                <a16:creationId xmlns:a16="http://schemas.microsoft.com/office/drawing/2014/main" id="{89E02E9D-1F97-CECC-93F9-35B1A7E71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9" y="1417638"/>
            <a:ext cx="3662148" cy="4882865"/>
          </a:xfrm>
          <a:prstGeom prst="rect">
            <a:avLst/>
          </a:prstGeom>
        </p:spPr>
      </p:pic>
      <p:pic>
        <p:nvPicPr>
          <p:cNvPr id="6" name="Imagine 4">
            <a:extLst>
              <a:ext uri="{FF2B5EF4-FFF2-40B4-BE49-F238E27FC236}">
                <a16:creationId xmlns:a16="http://schemas.microsoft.com/office/drawing/2014/main" id="{9EB6B210-2779-8A13-E4C1-B9D8B61AE5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993" y="1417637"/>
            <a:ext cx="3662148" cy="4882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3">
            <a:extLst>
              <a:ext uri="{FF2B5EF4-FFF2-40B4-BE49-F238E27FC236}">
                <a16:creationId xmlns:a16="http://schemas.microsoft.com/office/drawing/2014/main" id="{0B536584-A005-826E-6B35-FB99047A4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72" y="214291"/>
            <a:ext cx="3286148" cy="3136839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09BD491-2B5D-F9E1-5568-74BC78E750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158" y="3571877"/>
            <a:ext cx="3926846" cy="2945135"/>
          </a:xfrm>
          <a:prstGeom prst="rect">
            <a:avLst/>
          </a:prstGeom>
        </p:spPr>
      </p:pic>
      <p:pic>
        <p:nvPicPr>
          <p:cNvPr id="7" name="Imagine 7">
            <a:extLst>
              <a:ext uri="{FF2B5EF4-FFF2-40B4-BE49-F238E27FC236}">
                <a16:creationId xmlns:a16="http://schemas.microsoft.com/office/drawing/2014/main" id="{6D3136A1-4E8B-F310-C66F-775BCBD1EE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686" y="214291"/>
            <a:ext cx="4552900" cy="6308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548680"/>
            <a:ext cx="7858646" cy="1019504"/>
          </a:xfrm>
        </p:spPr>
        <p:txBody>
          <a:bodyPr>
            <a:noAutofit/>
          </a:bodyPr>
          <a:lstStyle/>
          <a:p>
            <a:r>
              <a:rPr lang="en-US" sz="3200" dirty="0"/>
              <a:t> Vegetable waste sorting and composting station visit</a:t>
            </a:r>
            <a:endParaRPr lang="ro-RO" sz="3200" dirty="0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5564513F-CB9C-7976-74B9-0D2277618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2150443"/>
            <a:ext cx="3357586" cy="4476781"/>
          </a:xfrm>
          <a:prstGeom prst="rect">
            <a:avLst/>
          </a:prstGeom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FF11BA22-20FF-28E2-91AD-2CF445F00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505" y="2145305"/>
            <a:ext cx="5438061" cy="4481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9" y="3248334"/>
            <a:ext cx="244476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04260" y="0"/>
            <a:ext cx="2044700" cy="1511300"/>
            <a:chOff x="14856390" y="0"/>
            <a:chExt cx="3067050" cy="2266950"/>
          </a:xfrm>
        </p:grpSpPr>
        <p:sp>
          <p:nvSpPr>
            <p:cNvPr id="4" name="object 4"/>
            <p:cNvSpPr/>
            <p:nvPr/>
          </p:nvSpPr>
          <p:spPr>
            <a:xfrm>
              <a:off x="14856390" y="0"/>
              <a:ext cx="3067050" cy="2266950"/>
            </a:xfrm>
            <a:custGeom>
              <a:avLst/>
              <a:gdLst/>
              <a:ahLst/>
              <a:cxnLst/>
              <a:rect l="l" t="t" r="r" b="b"/>
              <a:pathLst>
                <a:path w="3067050" h="2266950">
                  <a:moveTo>
                    <a:pt x="1533525" y="2266644"/>
                  </a:moveTo>
                  <a:lnTo>
                    <a:pt x="0" y="1382393"/>
                  </a:lnTo>
                  <a:lnTo>
                    <a:pt x="0" y="0"/>
                  </a:lnTo>
                  <a:lnTo>
                    <a:pt x="3067051" y="0"/>
                  </a:lnTo>
                  <a:lnTo>
                    <a:pt x="3067051" y="1382393"/>
                  </a:lnTo>
                  <a:lnTo>
                    <a:pt x="1533525" y="2266644"/>
                  </a:lnTo>
                  <a:close/>
                </a:path>
              </a:pathLst>
            </a:custGeom>
            <a:solidFill>
              <a:srgbClr val="117D3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998566" y="0"/>
              <a:ext cx="2781300" cy="2117090"/>
            </a:xfrm>
            <a:custGeom>
              <a:avLst/>
              <a:gdLst/>
              <a:ahLst/>
              <a:cxnLst/>
              <a:rect l="l" t="t" r="r" b="b"/>
              <a:pathLst>
                <a:path w="2781300" h="2117090">
                  <a:moveTo>
                    <a:pt x="1390650" y="2116774"/>
                  </a:moveTo>
                  <a:lnTo>
                    <a:pt x="0" y="1313213"/>
                  </a:lnTo>
                  <a:lnTo>
                    <a:pt x="0" y="0"/>
                  </a:lnTo>
                  <a:lnTo>
                    <a:pt x="2781301" y="0"/>
                  </a:lnTo>
                  <a:lnTo>
                    <a:pt x="2781301" y="1313213"/>
                  </a:lnTo>
                  <a:lnTo>
                    <a:pt x="1390650" y="2116774"/>
                  </a:lnTo>
                  <a:close/>
                </a:path>
              </a:pathLst>
            </a:custGeom>
            <a:solidFill>
              <a:srgbClr val="117D3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942" y="1097068"/>
              <a:ext cx="2561916" cy="241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9550" y="152823"/>
              <a:ext cx="850628" cy="89633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25052" y="3907815"/>
            <a:ext cx="447040" cy="332317"/>
          </a:xfrm>
          <a:custGeom>
            <a:avLst/>
            <a:gdLst/>
            <a:ahLst/>
            <a:cxnLst/>
            <a:rect l="l" t="t" r="r" b="b"/>
            <a:pathLst>
              <a:path w="670560" h="498475">
                <a:moveTo>
                  <a:pt x="320573" y="191731"/>
                </a:moveTo>
                <a:lnTo>
                  <a:pt x="315188" y="137807"/>
                </a:lnTo>
                <a:lnTo>
                  <a:pt x="299745" y="91173"/>
                </a:lnTo>
                <a:lnTo>
                  <a:pt x="275374" y="52959"/>
                </a:lnTo>
                <a:lnTo>
                  <a:pt x="243255" y="24282"/>
                </a:lnTo>
                <a:lnTo>
                  <a:pt x="204520" y="6261"/>
                </a:lnTo>
                <a:lnTo>
                  <a:pt x="160324" y="0"/>
                </a:lnTo>
                <a:lnTo>
                  <a:pt x="109639" y="8216"/>
                </a:lnTo>
                <a:lnTo>
                  <a:pt x="65620" y="31115"/>
                </a:lnTo>
                <a:lnTo>
                  <a:pt x="30924" y="66014"/>
                </a:lnTo>
                <a:lnTo>
                  <a:pt x="8166" y="110261"/>
                </a:lnTo>
                <a:lnTo>
                  <a:pt x="0" y="161201"/>
                </a:lnTo>
                <a:lnTo>
                  <a:pt x="6108" y="209359"/>
                </a:lnTo>
                <a:lnTo>
                  <a:pt x="23355" y="252095"/>
                </a:lnTo>
                <a:lnTo>
                  <a:pt x="50114" y="284797"/>
                </a:lnTo>
                <a:lnTo>
                  <a:pt x="98539" y="309994"/>
                </a:lnTo>
                <a:lnTo>
                  <a:pt x="109359" y="323253"/>
                </a:lnTo>
                <a:lnTo>
                  <a:pt x="115862" y="341045"/>
                </a:lnTo>
                <a:lnTo>
                  <a:pt x="116674" y="361784"/>
                </a:lnTo>
                <a:lnTo>
                  <a:pt x="107581" y="390690"/>
                </a:lnTo>
                <a:lnTo>
                  <a:pt x="86766" y="418934"/>
                </a:lnTo>
                <a:lnTo>
                  <a:pt x="53886" y="445719"/>
                </a:lnTo>
                <a:lnTo>
                  <a:pt x="8572" y="470242"/>
                </a:lnTo>
                <a:lnTo>
                  <a:pt x="1016" y="477761"/>
                </a:lnTo>
                <a:lnTo>
                  <a:pt x="495" y="487527"/>
                </a:lnTo>
                <a:lnTo>
                  <a:pt x="5956" y="495642"/>
                </a:lnTo>
                <a:lnTo>
                  <a:pt x="16319" y="498182"/>
                </a:lnTo>
                <a:lnTo>
                  <a:pt x="68414" y="488594"/>
                </a:lnTo>
                <a:lnTo>
                  <a:pt x="116789" y="473595"/>
                </a:lnTo>
                <a:lnTo>
                  <a:pt x="161048" y="453440"/>
                </a:lnTo>
                <a:lnTo>
                  <a:pt x="200761" y="428421"/>
                </a:lnTo>
                <a:lnTo>
                  <a:pt x="235508" y="398818"/>
                </a:lnTo>
                <a:lnTo>
                  <a:pt x="264909" y="364909"/>
                </a:lnTo>
                <a:lnTo>
                  <a:pt x="288518" y="326961"/>
                </a:lnTo>
                <a:lnTo>
                  <a:pt x="305943" y="285267"/>
                </a:lnTo>
                <a:lnTo>
                  <a:pt x="316763" y="240093"/>
                </a:lnTo>
                <a:lnTo>
                  <a:pt x="320573" y="191731"/>
                </a:lnTo>
                <a:close/>
              </a:path>
              <a:path w="670560" h="498475">
                <a:moveTo>
                  <a:pt x="670369" y="191731"/>
                </a:moveTo>
                <a:lnTo>
                  <a:pt x="664984" y="137807"/>
                </a:lnTo>
                <a:lnTo>
                  <a:pt x="649541" y="91173"/>
                </a:lnTo>
                <a:lnTo>
                  <a:pt x="625170" y="52959"/>
                </a:lnTo>
                <a:lnTo>
                  <a:pt x="593051" y="24282"/>
                </a:lnTo>
                <a:lnTo>
                  <a:pt x="554316" y="6261"/>
                </a:lnTo>
                <a:lnTo>
                  <a:pt x="510120" y="0"/>
                </a:lnTo>
                <a:lnTo>
                  <a:pt x="459435" y="8216"/>
                </a:lnTo>
                <a:lnTo>
                  <a:pt x="415417" y="31115"/>
                </a:lnTo>
                <a:lnTo>
                  <a:pt x="380720" y="66014"/>
                </a:lnTo>
                <a:lnTo>
                  <a:pt x="357962" y="110261"/>
                </a:lnTo>
                <a:lnTo>
                  <a:pt x="349796" y="161201"/>
                </a:lnTo>
                <a:lnTo>
                  <a:pt x="355904" y="209359"/>
                </a:lnTo>
                <a:lnTo>
                  <a:pt x="373151" y="252095"/>
                </a:lnTo>
                <a:lnTo>
                  <a:pt x="399923" y="284797"/>
                </a:lnTo>
                <a:lnTo>
                  <a:pt x="448335" y="309994"/>
                </a:lnTo>
                <a:lnTo>
                  <a:pt x="459155" y="323253"/>
                </a:lnTo>
                <a:lnTo>
                  <a:pt x="465670" y="341045"/>
                </a:lnTo>
                <a:lnTo>
                  <a:pt x="466471" y="361784"/>
                </a:lnTo>
                <a:lnTo>
                  <a:pt x="457377" y="390690"/>
                </a:lnTo>
                <a:lnTo>
                  <a:pt x="436562" y="418934"/>
                </a:lnTo>
                <a:lnTo>
                  <a:pt x="403682" y="445719"/>
                </a:lnTo>
                <a:lnTo>
                  <a:pt x="358381" y="470242"/>
                </a:lnTo>
                <a:lnTo>
                  <a:pt x="350812" y="477761"/>
                </a:lnTo>
                <a:lnTo>
                  <a:pt x="350291" y="487527"/>
                </a:lnTo>
                <a:lnTo>
                  <a:pt x="355752" y="495642"/>
                </a:lnTo>
                <a:lnTo>
                  <a:pt x="366115" y="498182"/>
                </a:lnTo>
                <a:lnTo>
                  <a:pt x="418211" y="488594"/>
                </a:lnTo>
                <a:lnTo>
                  <a:pt x="466585" y="473595"/>
                </a:lnTo>
                <a:lnTo>
                  <a:pt x="510844" y="453440"/>
                </a:lnTo>
                <a:lnTo>
                  <a:pt x="550557" y="428421"/>
                </a:lnTo>
                <a:lnTo>
                  <a:pt x="585317" y="398818"/>
                </a:lnTo>
                <a:lnTo>
                  <a:pt x="614705" y="364909"/>
                </a:lnTo>
                <a:lnTo>
                  <a:pt x="638314" y="326961"/>
                </a:lnTo>
                <a:lnTo>
                  <a:pt x="655739" y="285267"/>
                </a:lnTo>
                <a:lnTo>
                  <a:pt x="666559" y="240093"/>
                </a:lnTo>
                <a:lnTo>
                  <a:pt x="670369" y="191731"/>
                </a:lnTo>
                <a:close/>
              </a:path>
            </a:pathLst>
          </a:custGeom>
          <a:solidFill>
            <a:srgbClr val="FDFDFA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97" y="3030472"/>
            <a:ext cx="514427" cy="8748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909649" y="5350641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649" y="5936285"/>
            <a:ext cx="355177" cy="317500"/>
          </a:xfrm>
          <a:custGeom>
            <a:avLst/>
            <a:gdLst/>
            <a:ahLst/>
            <a:cxnLst/>
            <a:rect l="l" t="t" r="r" b="b"/>
            <a:pathLst>
              <a:path w="532764" h="476250">
                <a:moveTo>
                  <a:pt x="333248" y="476249"/>
                </a:moveTo>
                <a:lnTo>
                  <a:pt x="0" y="476249"/>
                </a:lnTo>
                <a:lnTo>
                  <a:pt x="199453" y="238124"/>
                </a:lnTo>
                <a:lnTo>
                  <a:pt x="0" y="0"/>
                </a:lnTo>
                <a:lnTo>
                  <a:pt x="333248" y="0"/>
                </a:lnTo>
                <a:lnTo>
                  <a:pt x="532454" y="238124"/>
                </a:lnTo>
                <a:lnTo>
                  <a:pt x="333248" y="476249"/>
                </a:lnTo>
                <a:close/>
              </a:path>
            </a:pathLst>
          </a:custGeom>
          <a:solidFill>
            <a:srgbClr val="369757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0633" y="3029733"/>
            <a:ext cx="895349" cy="6222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2652" y="1759449"/>
            <a:ext cx="592243" cy="3471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00" spc="-17" dirty="0"/>
              <a:t>Why</a:t>
            </a:r>
            <a:endParaRPr sz="2200"/>
          </a:p>
        </p:txBody>
      </p:sp>
      <p:sp>
        <p:nvSpPr>
          <p:cNvPr id="14" name="object 14"/>
          <p:cNvSpPr txBox="1"/>
          <p:nvPr/>
        </p:nvSpPr>
        <p:spPr>
          <a:xfrm>
            <a:off x="312652" y="2099686"/>
            <a:ext cx="2387177" cy="733172"/>
          </a:xfrm>
          <a:prstGeom prst="rect">
            <a:avLst/>
          </a:prstGeom>
        </p:spPr>
        <p:txBody>
          <a:bodyPr vert="horz" wrap="square" lIns="0" tIns="55457" rIns="0" bIns="0" rtlCol="0">
            <a:spAutoFit/>
          </a:bodyPr>
          <a:lstStyle/>
          <a:p>
            <a:pPr marL="8467" defTabSz="609630">
              <a:spcBef>
                <a:spcPts val="437"/>
              </a:spcBef>
            </a:pPr>
            <a:r>
              <a:rPr sz="2000" kern="0" dirty="0">
                <a:solidFill>
                  <a:srgbClr val="FDFDFD"/>
                </a:solidFill>
                <a:latin typeface="Noto Sans"/>
                <a:cs typeface="Noto Sans"/>
              </a:rPr>
              <a:t>collected </a:t>
            </a:r>
            <a:r>
              <a:rPr sz="2000" kern="0" spc="-7" dirty="0">
                <a:solidFill>
                  <a:srgbClr val="FDFDFD"/>
                </a:solidFill>
                <a:latin typeface="Noto Sans"/>
                <a:cs typeface="Noto Sans"/>
              </a:rPr>
              <a:t>separately</a:t>
            </a:r>
            <a:endParaRPr sz="20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defTabSz="609630">
              <a:spcBef>
                <a:spcPts val="383"/>
              </a:spcBef>
            </a:pPr>
            <a:r>
              <a:rPr sz="2067" kern="0" dirty="0">
                <a:solidFill>
                  <a:srgbClr val="FDFDFD"/>
                </a:solidFill>
                <a:latin typeface="Noto Sans"/>
                <a:cs typeface="Noto Sans"/>
              </a:rPr>
              <a:t>organic </a:t>
            </a:r>
            <a:r>
              <a:rPr sz="2067" kern="0" spc="-7" dirty="0">
                <a:solidFill>
                  <a:srgbClr val="FDFDFD"/>
                </a:solidFill>
                <a:latin typeface="Noto Sans"/>
                <a:cs typeface="Noto Sans"/>
              </a:rPr>
              <a:t>waste</a:t>
            </a:r>
            <a:endParaRPr sz="2067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0856" y="1723043"/>
            <a:ext cx="7021830" cy="5786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19800"/>
              </a:lnSpc>
              <a:spcBef>
                <a:spcPts val="67"/>
              </a:spcBef>
            </a:pP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Landfill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disposal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of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food</a:t>
            </a:r>
            <a:r>
              <a:rPr sz="1600" kern="0" spc="-27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waste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means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its</a:t>
            </a:r>
            <a:r>
              <a:rPr sz="1600" kern="0" spc="-27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anaerobic</a:t>
            </a:r>
            <a:r>
              <a:rPr sz="1600" kern="0" spc="-33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decomposition,</a:t>
            </a:r>
            <a:r>
              <a:rPr sz="1600" kern="0" spc="-30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rgbClr val="221F1F"/>
                </a:solidFill>
                <a:latin typeface="Noto Sans"/>
                <a:cs typeface="Noto Sans"/>
              </a:rPr>
              <a:t>which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generates</a:t>
            </a:r>
            <a:r>
              <a:rPr sz="1600" kern="0" spc="-37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221F1F"/>
                </a:solidFill>
                <a:latin typeface="Noto Sans"/>
                <a:cs typeface="Noto Sans"/>
              </a:rPr>
              <a:t>methane</a:t>
            </a:r>
            <a:r>
              <a:rPr sz="1600" kern="0" spc="-33" dirty="0">
                <a:solidFill>
                  <a:srgbClr val="221F1F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rgbClr val="221F1F"/>
                </a:solidFill>
                <a:latin typeface="Noto Sans"/>
                <a:cs typeface="Noto Sans"/>
              </a:rPr>
              <a:t>(CH4).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1523" y="2483349"/>
            <a:ext cx="138430" cy="3471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2200" kern="0" spc="-33" dirty="0">
                <a:solidFill>
                  <a:srgbClr val="FDFDFD"/>
                </a:solidFill>
                <a:latin typeface="Noto Sans"/>
                <a:cs typeface="Noto Sans"/>
              </a:rPr>
              <a:t>?</a:t>
            </a:r>
            <a:endParaRPr sz="22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9744" y="3138237"/>
            <a:ext cx="5729393" cy="5786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19800"/>
              </a:lnSpc>
              <a:spcBef>
                <a:spcPts val="67"/>
              </a:spcBef>
            </a:pP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Did</a:t>
            </a:r>
            <a:r>
              <a:rPr sz="1600" kern="0" spc="-3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you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know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that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methane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is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21</a:t>
            </a:r>
            <a:r>
              <a:rPr sz="1600" kern="0" spc="-3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times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more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harmful</a:t>
            </a:r>
            <a:r>
              <a:rPr sz="1600" kern="0" spc="-2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to</a:t>
            </a:r>
            <a:r>
              <a:rPr sz="1600" kern="0" spc="-3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rgbClr val="0D7F40"/>
                </a:solidFill>
                <a:latin typeface="Noto Sans"/>
                <a:cs typeface="Noto Sans"/>
              </a:rPr>
              <a:t>the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environment</a:t>
            </a:r>
            <a:r>
              <a:rPr sz="1600" kern="0" spc="-50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than</a:t>
            </a:r>
            <a:r>
              <a:rPr sz="1600" kern="0" spc="-4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carbon</a:t>
            </a:r>
            <a:r>
              <a:rPr sz="1600" kern="0" spc="-4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rgbClr val="0D7F40"/>
                </a:solidFill>
                <a:latin typeface="Noto Sans"/>
                <a:cs typeface="Noto Sans"/>
              </a:rPr>
              <a:t>dioxide</a:t>
            </a:r>
            <a:r>
              <a:rPr sz="1600" kern="0" spc="-47" dirty="0">
                <a:solidFill>
                  <a:srgbClr val="0D7F4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rgbClr val="0D7F40"/>
                </a:solidFill>
                <a:latin typeface="Noto Sans"/>
                <a:cs typeface="Noto Sans"/>
              </a:rPr>
              <a:t>(CO2)?</a:t>
            </a:r>
            <a:endParaRPr sz="1600" kern="0" dirty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1642" y="4050955"/>
            <a:ext cx="1371600" cy="130890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3387" defTabSz="609630">
              <a:lnSpc>
                <a:spcPts val="2000"/>
              </a:lnSpc>
              <a:spcBef>
                <a:spcPts val="207"/>
              </a:spcBef>
            </a:pP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composting represent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application</a:t>
            </a:r>
            <a:r>
              <a:rPr sz="1733" i="1" kern="0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of </a:t>
            </a:r>
            <a:r>
              <a:rPr sz="1733" i="1" kern="0" dirty="0">
                <a:solidFill>
                  <a:srgbClr val="FFFFFF"/>
                </a:solidFill>
                <a:latin typeface="Noto Sans"/>
                <a:cs typeface="Noto Sans"/>
              </a:rPr>
              <a:t>recycling</a:t>
            </a:r>
            <a:r>
              <a:rPr sz="1733" i="1" kern="0" spc="117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733" i="1" kern="0" spc="-17" dirty="0">
                <a:solidFill>
                  <a:srgbClr val="FFFFFF"/>
                </a:solidFill>
                <a:latin typeface="Noto Sans"/>
                <a:cs typeface="Noto Sans"/>
              </a:rPr>
              <a:t>of </a:t>
            </a:r>
            <a:r>
              <a:rPr sz="1733" i="1" kern="0" spc="-7" dirty="0">
                <a:solidFill>
                  <a:srgbClr val="FFFFFF"/>
                </a:solidFill>
                <a:latin typeface="Noto Sans"/>
                <a:cs typeface="Noto Sans"/>
              </a:rPr>
              <a:t>nature.</a:t>
            </a:r>
            <a:endParaRPr sz="1733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13683" y="4531622"/>
            <a:ext cx="346794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If</a:t>
            </a:r>
            <a:r>
              <a:rPr sz="1600" kern="0" spc="-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food</a:t>
            </a:r>
            <a:r>
              <a:rPr sz="1600" kern="0" spc="-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waste is</a:t>
            </a:r>
            <a:r>
              <a:rPr sz="1600" kern="0" spc="-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separated at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 source: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4677" y="5362668"/>
            <a:ext cx="7076440" cy="10839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Money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is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saved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by</a:t>
            </a:r>
            <a:r>
              <a:rPr sz="1600" kern="0" spc="-2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reducing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cost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of</a:t>
            </a:r>
            <a:r>
              <a:rPr sz="1600" kern="0" spc="-1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collection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defTabSz="609630">
              <a:spcBef>
                <a:spcPts val="120"/>
              </a:spcBef>
            </a:pP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  <a:p>
            <a:pPr marL="8467" marR="3387" defTabSz="609630">
              <a:lnSpc>
                <a:spcPct val="119800"/>
              </a:lnSpc>
            </a:pP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It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reduces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impact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on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the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environment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by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eliminating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emissions</a:t>
            </a:r>
            <a:r>
              <a:rPr sz="1600" kern="0" spc="-30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Noto Sans"/>
                <a:cs typeface="Noto Sans"/>
              </a:rPr>
              <a:t>due</a:t>
            </a:r>
            <a:r>
              <a:rPr sz="1600" kern="0" spc="-33" dirty="0">
                <a:solidFill>
                  <a:sysClr val="windowText" lastClr="000000"/>
                </a:solidFill>
                <a:latin typeface="Noto Sans"/>
                <a:cs typeface="Noto Sans"/>
              </a:rPr>
              <a:t> </a:t>
            </a:r>
            <a:r>
              <a:rPr sz="1600" kern="0" spc="-17" dirty="0">
                <a:solidFill>
                  <a:sysClr val="windowText" lastClr="000000"/>
                </a:solidFill>
                <a:latin typeface="Noto Sans"/>
                <a:cs typeface="Noto Sans"/>
              </a:rPr>
              <a:t>to </a:t>
            </a:r>
            <a:r>
              <a:rPr sz="1600" kern="0" spc="-7" dirty="0">
                <a:solidFill>
                  <a:sysClr val="windowText" lastClr="000000"/>
                </a:solidFill>
                <a:latin typeface="Noto Sans"/>
                <a:cs typeface="Noto Sans"/>
              </a:rPr>
              <a:t>transport</a:t>
            </a:r>
            <a:endParaRPr sz="1600" kern="0">
              <a:solidFill>
                <a:sysClr val="windowText" lastClr="0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708</Words>
  <Application>Microsoft Office PowerPoint</Application>
  <PresentationFormat>Ecran lat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</vt:lpstr>
      <vt:lpstr>Office Theme</vt:lpstr>
      <vt:lpstr>1_Office Theme</vt:lpstr>
      <vt:lpstr>Colegiul de Industrie Alimentara Elena Doamna, Galati, Romania,  15th -20th of September 2024</vt:lpstr>
      <vt:lpstr>Compost trip to Food  Science Faculty </vt:lpstr>
      <vt:lpstr>Prezentare PowerPoint</vt:lpstr>
      <vt:lpstr>Faculty of Aquaculture and Fisheries - sturgeons</vt:lpstr>
      <vt:lpstr>Prezentare PowerPoint</vt:lpstr>
      <vt:lpstr>Bacteria Analysis of compost in laboratories</vt:lpstr>
      <vt:lpstr>Prezentare PowerPoint</vt:lpstr>
      <vt:lpstr> Vegetable waste sorting and composting station visit</vt:lpstr>
      <vt:lpstr>Why</vt:lpstr>
      <vt:lpstr>Why compost in situ?</vt:lpstr>
      <vt:lpstr>History of Big Han</vt:lpstr>
      <vt:lpstr>How it works the Big H system</vt:lpstr>
      <vt:lpstr>Prezentare PowerPoint</vt:lpstr>
      <vt:lpstr>What material absorbent it is possible use?</vt:lpstr>
      <vt:lpstr>What is compost? sweep?</vt:lpstr>
      <vt:lpstr>Where possible compost using the Big H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 trip Faculty School</dc:title>
  <dc:creator>Computer</dc:creator>
  <cp:lastModifiedBy>Bulboacă Mihai</cp:lastModifiedBy>
  <cp:revision>6</cp:revision>
  <dcterms:created xsi:type="dcterms:W3CDTF">2024-09-05T19:09:03Z</dcterms:created>
  <dcterms:modified xsi:type="dcterms:W3CDTF">2025-02-19T12:21:37Z</dcterms:modified>
</cp:coreProperties>
</file>