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3" r:id="rId6"/>
    <p:sldId id="264" r:id="rId7"/>
    <p:sldId id="260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rojectclil.r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6019800" cy="1927225"/>
          </a:xfrm>
        </p:spPr>
        <p:txBody>
          <a:bodyPr/>
          <a:lstStyle/>
          <a:p>
            <a:pPr algn="ctr"/>
            <a:r>
              <a:rPr lang="ro-RO" sz="2400" b="1" dirty="0" smtClean="0">
                <a:latin typeface="+mn-lt"/>
              </a:rPr>
              <a:t/>
            </a:r>
            <a:br>
              <a:rPr lang="ro-RO" sz="2400" b="1" dirty="0" smtClean="0">
                <a:latin typeface="+mn-lt"/>
              </a:rPr>
            </a:br>
            <a:r>
              <a:rPr lang="ro-RO" sz="2400" b="1" dirty="0">
                <a:latin typeface="+mn-lt"/>
              </a:rPr>
              <a:t/>
            </a:r>
            <a:br>
              <a:rPr lang="ro-RO" sz="2400" b="1" dirty="0">
                <a:latin typeface="+mn-lt"/>
              </a:rPr>
            </a:br>
            <a:r>
              <a:rPr lang="ro-RO" sz="2400" b="1" dirty="0" smtClean="0">
                <a:latin typeface="+mn-lt"/>
              </a:rPr>
              <a:t>Proiect </a:t>
            </a:r>
            <a:r>
              <a:rPr lang="ro-RO" sz="2400" b="1" dirty="0">
                <a:latin typeface="+mn-lt"/>
              </a:rPr>
              <a:t>Erasmus</a:t>
            </a:r>
            <a:r>
              <a:rPr lang="ro-RO" sz="2400" b="1" dirty="0" smtClean="0">
                <a:latin typeface="+mn-lt"/>
              </a:rPr>
              <a:t>+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ro-RO" sz="2400" b="1" dirty="0" smtClean="0">
                <a:latin typeface="+mn-lt"/>
              </a:rPr>
              <a:t>“</a:t>
            </a:r>
            <a:r>
              <a:rPr lang="ro-RO" sz="2400" b="1" dirty="0">
                <a:latin typeface="+mn-lt"/>
              </a:rPr>
              <a:t>INTERCULTURAL BRIDGES EXTENDING TO EUROPEAN CITIZENSHIP</a:t>
            </a:r>
            <a:r>
              <a:rPr lang="ro-RO" sz="2400" b="1" dirty="0" smtClean="0">
                <a:latin typeface="+mn-lt"/>
              </a:rPr>
              <a:t>”</a:t>
            </a:r>
            <a:br>
              <a:rPr lang="ro-RO" sz="2400" b="1" dirty="0" smtClean="0">
                <a:latin typeface="+mn-lt"/>
              </a:rPr>
            </a:br>
            <a:r>
              <a:rPr lang="ro-RO" sz="2400" b="1" dirty="0" smtClean="0"/>
              <a:t>2019-1-TR01-KA229-076762</a:t>
            </a:r>
            <a:br>
              <a:rPr lang="ro-RO" sz="2400" b="1" dirty="0" smtClean="0"/>
            </a:br>
            <a:endParaRPr lang="en-US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+mj-lt"/>
              </a:rPr>
              <a:t>Metoda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predare</a:t>
            </a:r>
            <a:r>
              <a:rPr lang="ro-RO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–</a:t>
            </a:r>
            <a:r>
              <a:rPr lang="ro-RO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evaluare</a:t>
            </a:r>
            <a:r>
              <a:rPr lang="ro-RO" sz="2800" b="1" dirty="0" smtClean="0">
                <a:solidFill>
                  <a:schemeClr val="tx1"/>
                </a:solidFill>
                <a:latin typeface="+mj-lt"/>
              </a:rPr>
              <a:t> CLIL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Content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and Language Integrated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Learning</a:t>
            </a:r>
            <a:endParaRPr lang="ro-RO" sz="28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ro-RO" sz="2800" b="1" smtClean="0">
              <a:solidFill>
                <a:schemeClr val="tx1"/>
              </a:solidFill>
              <a:latin typeface="+mj-lt"/>
              <a:hlinkClick r:id="rId2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+mj-lt"/>
                <a:hlinkClick r:id="rId2"/>
              </a:rPr>
              <a:t>http</a:t>
            </a:r>
            <a:r>
              <a:rPr lang="en-US" sz="2800" b="1" dirty="0">
                <a:solidFill>
                  <a:schemeClr val="tx1"/>
                </a:solidFill>
                <a:latin typeface="+mj-lt"/>
                <a:hlinkClick r:id="rId2"/>
              </a:rPr>
              <a:t>://projectclil.ro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hlinkClick r:id="rId2"/>
              </a:rPr>
              <a:t>/</a:t>
            </a:r>
            <a:endParaRPr lang="ro-RO" sz="28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C:\Users\Iuliana Andone\Desktop\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4257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25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dirty="0" smtClean="0">
                <a:latin typeface="+mn-lt"/>
              </a:rPr>
              <a:t>Exemplu de exercițiu aplicat la </a:t>
            </a:r>
            <a:r>
              <a:rPr lang="ro-RO" sz="2800" b="1" dirty="0" smtClean="0">
                <a:latin typeface="+mn-lt"/>
              </a:rPr>
              <a:t>o ședință </a:t>
            </a:r>
            <a:r>
              <a:rPr lang="ro-RO" sz="2800" b="1" dirty="0">
                <a:latin typeface="+mn-lt"/>
              </a:rPr>
              <a:t>de laborator</a:t>
            </a:r>
            <a:br>
              <a:rPr lang="ro-RO" sz="2800" b="1" dirty="0">
                <a:latin typeface="+mn-lt"/>
              </a:rPr>
            </a:br>
            <a:r>
              <a:rPr lang="ro-RO" sz="2800" b="1" dirty="0">
                <a:solidFill>
                  <a:schemeClr val="tx1"/>
                </a:solidFill>
                <a:latin typeface="+mn-lt"/>
              </a:rPr>
              <a:t>https://wordwall.net/print/821149/materiale-de-laborator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 descr="C:\Users\Iuliana Andone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5245"/>
            <a:ext cx="8001000" cy="521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6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ro-RO" sz="2700" b="1" dirty="0" smtClean="0">
                <a:latin typeface="+mn-lt"/>
              </a:rPr>
              <a:t>Erasmus+</a:t>
            </a:r>
            <a:r>
              <a:rPr lang="en-US" sz="2700" b="1" dirty="0">
                <a:latin typeface="+mn-lt"/>
              </a:rPr>
              <a:t> </a:t>
            </a:r>
            <a:r>
              <a:rPr lang="ro-RO" sz="2700" b="1" dirty="0" smtClean="0">
                <a:latin typeface="+mn-lt"/>
              </a:rPr>
              <a:t>“</a:t>
            </a:r>
            <a:r>
              <a:rPr lang="ro-RO" sz="2700" b="1" dirty="0">
                <a:latin typeface="+mn-lt"/>
              </a:rPr>
              <a:t>INTERCULTURAL BRIDGES EXTENDING TO EUROPEAN CITIZENSHIP</a:t>
            </a:r>
            <a:r>
              <a:rPr lang="ro-RO" sz="3100" b="1" dirty="0" smtClean="0">
                <a:latin typeface="+mn-lt"/>
              </a:rPr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o-RO" b="1" dirty="0"/>
              <a:t>Parteneri în proiect</a:t>
            </a:r>
          </a:p>
          <a:p>
            <a:pPr algn="just"/>
            <a:r>
              <a:rPr lang="ro-RO" dirty="0"/>
              <a:t>Turcia, </a:t>
            </a:r>
          </a:p>
          <a:p>
            <a:pPr algn="just"/>
            <a:r>
              <a:rPr lang="en-US" dirty="0"/>
              <a:t>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, </a:t>
            </a:r>
            <a:endParaRPr lang="ro-RO" dirty="0"/>
          </a:p>
          <a:p>
            <a:pPr algn="just"/>
            <a:r>
              <a:rPr lang="ro-RO" dirty="0"/>
              <a:t>Italia, Grecia, </a:t>
            </a:r>
          </a:p>
          <a:p>
            <a:pPr algn="just"/>
            <a:r>
              <a:rPr lang="ro-RO" dirty="0"/>
              <a:t>Macedonia de Nord,</a:t>
            </a:r>
          </a:p>
          <a:p>
            <a:pPr algn="just"/>
            <a:r>
              <a:rPr lang="ro-RO" dirty="0"/>
              <a:t>Portugalia</a:t>
            </a:r>
            <a:r>
              <a:rPr lang="ro-RO" dirty="0" smtClean="0"/>
              <a:t>.</a:t>
            </a:r>
          </a:p>
          <a:p>
            <a:pPr algn="just"/>
            <a:endParaRPr lang="ro-RO" dirty="0"/>
          </a:p>
          <a:p>
            <a:pPr algn="just"/>
            <a:r>
              <a:rPr lang="en-US" dirty="0" smtClean="0"/>
              <a:t> </a:t>
            </a:r>
            <a:r>
              <a:rPr lang="ro-RO" b="1" dirty="0" smtClean="0"/>
              <a:t>Ac</a:t>
            </a:r>
            <a:r>
              <a:rPr lang="en-US" b="1" dirty="0" err="1" smtClean="0"/>
              <a:t>tivit</a:t>
            </a:r>
            <a:r>
              <a:rPr lang="ro-RO" b="1" dirty="0" smtClean="0"/>
              <a:t>ățile proiectului </a:t>
            </a:r>
            <a:r>
              <a:rPr lang="ro-RO" dirty="0" smtClean="0"/>
              <a:t>sunt ilustrate de logo, care spune </a:t>
            </a:r>
            <a:r>
              <a:rPr lang="ro-RO" dirty="0"/>
              <a:t>povestea proiectului într-un </a:t>
            </a:r>
            <a:r>
              <a:rPr lang="ro-RO" dirty="0" smtClean="0"/>
              <a:t>desen și ilustrază </a:t>
            </a:r>
            <a:r>
              <a:rPr lang="ro-RO" dirty="0"/>
              <a:t>tematica propusă pentru ficare mobilitate, astfel: </a:t>
            </a:r>
            <a:endParaRPr lang="en-US" dirty="0"/>
          </a:p>
          <a:p>
            <a:pPr lvl="0"/>
            <a:r>
              <a:rPr lang="ro-RO" dirty="0"/>
              <a:t>Italia – “CLIL course”, </a:t>
            </a:r>
            <a:endParaRPr lang="en-US" dirty="0"/>
          </a:p>
          <a:p>
            <a:pPr lvl="0"/>
            <a:r>
              <a:rPr lang="ro-RO" dirty="0"/>
              <a:t>Macedonia de Nord – “Play with me”, </a:t>
            </a:r>
            <a:endParaRPr lang="en-US" dirty="0"/>
          </a:p>
          <a:p>
            <a:pPr lvl="0"/>
            <a:r>
              <a:rPr lang="ro-RO" dirty="0"/>
              <a:t>Portugalia – “Dance with me”, </a:t>
            </a:r>
            <a:endParaRPr lang="en-US" dirty="0"/>
          </a:p>
          <a:p>
            <a:pPr lvl="0"/>
            <a:r>
              <a:rPr lang="ro-RO" dirty="0"/>
              <a:t>Grecia – “Tell me your story”, </a:t>
            </a:r>
            <a:endParaRPr lang="en-US" dirty="0"/>
          </a:p>
          <a:p>
            <a:pPr lvl="0"/>
            <a:r>
              <a:rPr lang="ro-RO" dirty="0"/>
              <a:t>Romania – “Our traditional food”, </a:t>
            </a:r>
            <a:endParaRPr lang="en-US" dirty="0"/>
          </a:p>
          <a:p>
            <a:pPr lvl="0"/>
            <a:r>
              <a:rPr lang="ro-RO" dirty="0"/>
              <a:t>Turcia – “Our traditional handicrafts and UNESCO Cultural Heritage”.</a:t>
            </a:r>
            <a:endParaRPr lang="en-US" dirty="0"/>
          </a:p>
        </p:txBody>
      </p:sp>
      <p:pic>
        <p:nvPicPr>
          <p:cNvPr id="4" name="Picture 3" descr="C:\Users\Iuliana Andone\Desktop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33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 smtClean="0">
                <a:latin typeface="+mn-lt"/>
              </a:rPr>
              <a:t>Mobilitate proiect Erasmus +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656306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 smtClean="0"/>
              <a:t>	</a:t>
            </a:r>
          </a:p>
          <a:p>
            <a:pPr marL="0" indent="0" algn="just">
              <a:buNone/>
            </a:pPr>
            <a:r>
              <a:rPr lang="ro-RO" sz="2000" dirty="0" smtClean="0"/>
              <a:t>	</a:t>
            </a:r>
            <a:r>
              <a:rPr lang="ro-RO" sz="2000" b="1" dirty="0" smtClean="0"/>
              <a:t>Mobilitatea </a:t>
            </a:r>
            <a:r>
              <a:rPr lang="ro-RO" sz="2000" b="1" dirty="0"/>
              <a:t>de </a:t>
            </a:r>
            <a:r>
              <a:rPr lang="ro-RO" sz="2000" b="1" dirty="0" smtClean="0"/>
              <a:t>proiect</a:t>
            </a:r>
            <a:r>
              <a:rPr lang="ro-RO" sz="2000" dirty="0" smtClean="0"/>
              <a:t> </a:t>
            </a:r>
            <a:r>
              <a:rPr lang="ro-RO" sz="2000" dirty="0"/>
              <a:t>s-a desfășurat în perioada 17-21.02.2020, la Liceo Statale "Tito Livio", Martina-Franca, Italia</a:t>
            </a:r>
            <a:r>
              <a:rPr lang="ro-RO" sz="2000" dirty="0" smtClean="0"/>
              <a:t>.</a:t>
            </a:r>
          </a:p>
        </p:txBody>
      </p:sp>
      <p:pic>
        <p:nvPicPr>
          <p:cNvPr id="4" name="Content Placeholder 3" descr="C:\Users\Iuliana Andone\Pictures\proiecte 2020 feb-mar\IMG-20200220-WA002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191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551345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smtClean="0"/>
              <a:t>	Mobilitatea a </a:t>
            </a:r>
            <a:r>
              <a:rPr lang="ro-RO" sz="2000" dirty="0"/>
              <a:t>presupus un curs de formare în metoda de predare-evaluare a cunoștințelor </a:t>
            </a:r>
            <a:r>
              <a:rPr lang="ro-RO" sz="2000" b="1" dirty="0" smtClean="0"/>
              <a:t>CLIL</a:t>
            </a:r>
            <a:r>
              <a:rPr lang="ro-RO" sz="2000" b="1" dirty="0"/>
              <a:t> </a:t>
            </a:r>
            <a:r>
              <a:rPr lang="ro-RO" sz="2000" b="1" dirty="0" smtClean="0"/>
              <a:t>- </a:t>
            </a:r>
            <a:r>
              <a:rPr lang="en-US" sz="2000" b="1" dirty="0"/>
              <a:t>Content and Language Integrated </a:t>
            </a:r>
            <a:r>
              <a:rPr lang="en-US" sz="2000" b="1" dirty="0" smtClean="0"/>
              <a:t>Learning</a:t>
            </a:r>
            <a:r>
              <a:rPr lang="ro-RO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091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Metoda</a:t>
            </a:r>
            <a:r>
              <a:rPr lang="ro-RO" sz="2800" b="1" dirty="0" smtClean="0">
                <a:latin typeface="+mn-lt"/>
              </a:rPr>
              <a:t> </a:t>
            </a:r>
            <a:r>
              <a:rPr lang="ro-RO" sz="2800" b="1" dirty="0">
                <a:latin typeface="+mn-lt"/>
              </a:rPr>
              <a:t>CLIL </a:t>
            </a:r>
            <a:br>
              <a:rPr lang="ro-RO" sz="2800" b="1" dirty="0">
                <a:latin typeface="+mn-lt"/>
              </a:rPr>
            </a:br>
            <a:r>
              <a:rPr lang="en-US" sz="2800" b="1" dirty="0" smtClean="0">
                <a:latin typeface="+mn-lt"/>
              </a:rPr>
              <a:t>Content </a:t>
            </a:r>
            <a:r>
              <a:rPr lang="en-US" sz="2800" b="1" dirty="0">
                <a:latin typeface="+mn-lt"/>
              </a:rPr>
              <a:t>and Language Integrated </a:t>
            </a:r>
            <a:r>
              <a:rPr lang="en-US" sz="2800" b="1" dirty="0" smtClean="0">
                <a:latin typeface="+mn-lt"/>
              </a:rPr>
              <a:t>Learning</a:t>
            </a:r>
            <a:endParaRPr lang="en-US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24400"/>
          </a:xfrm>
        </p:spPr>
        <p:txBody>
          <a:bodyPr>
            <a:normAutofit/>
          </a:bodyPr>
          <a:lstStyle/>
          <a:p>
            <a:pPr algn="just"/>
            <a:r>
              <a:rPr lang="ro-RO" sz="2000" dirty="0" err="1"/>
              <a:t>E</a:t>
            </a:r>
            <a:r>
              <a:rPr lang="en-US" sz="2000" dirty="0" err="1" smtClean="0"/>
              <a:t>ste</a:t>
            </a:r>
            <a:r>
              <a:rPr lang="en-US" sz="2000" dirty="0" smtClean="0"/>
              <a:t> </a:t>
            </a:r>
            <a:r>
              <a:rPr lang="en-US" sz="2000" dirty="0"/>
              <a:t>o </a:t>
            </a:r>
            <a:r>
              <a:rPr lang="en-US" sz="2000" dirty="0" err="1"/>
              <a:t>metodă</a:t>
            </a:r>
            <a:r>
              <a:rPr lang="en-US" sz="2000" dirty="0"/>
              <a:t> de </a:t>
            </a:r>
            <a:r>
              <a:rPr lang="en-US" sz="2000" dirty="0" err="1"/>
              <a:t>predare-evaluare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, </a:t>
            </a:r>
            <a:r>
              <a:rPr lang="en-US" sz="2000" dirty="0" err="1"/>
              <a:t>bazată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parcurgerea</a:t>
            </a:r>
            <a:r>
              <a:rPr lang="en-US" sz="2000" dirty="0"/>
              <a:t> </a:t>
            </a:r>
            <a:r>
              <a:rPr lang="en-US" sz="2000" dirty="0" err="1"/>
              <a:t>diverselor</a:t>
            </a:r>
            <a:r>
              <a:rPr lang="en-US" sz="2000" dirty="0"/>
              <a:t> discipline </a:t>
            </a:r>
            <a:r>
              <a:rPr lang="en-US" sz="2000" dirty="0" err="1"/>
              <a:t>școlare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intermediul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limbi</a:t>
            </a:r>
            <a:r>
              <a:rPr lang="en-US" sz="2000" dirty="0"/>
              <a:t> </a:t>
            </a:r>
            <a:r>
              <a:rPr lang="en-US" sz="2000" dirty="0" err="1" smtClean="0"/>
              <a:t>straine</a:t>
            </a:r>
            <a:r>
              <a:rPr lang="ro-RO" sz="2000" dirty="0" smtClean="0"/>
              <a:t>.</a:t>
            </a:r>
          </a:p>
          <a:p>
            <a:pPr algn="just"/>
            <a:endParaRPr lang="ro-RO" sz="2000" dirty="0" smtClean="0"/>
          </a:p>
          <a:p>
            <a:pPr algn="just"/>
            <a:r>
              <a:rPr lang="en-US" sz="2000" dirty="0" smtClean="0"/>
              <a:t> </a:t>
            </a: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metodei</a:t>
            </a:r>
            <a:r>
              <a:rPr lang="en-US" sz="2000" dirty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/>
              <a:t>dublu</a:t>
            </a:r>
            <a:r>
              <a:rPr lang="en-US" sz="2000" dirty="0"/>
              <a:t>: </a:t>
            </a:r>
            <a:endParaRPr lang="ro-RO" sz="2000" dirty="0" smtClean="0"/>
          </a:p>
          <a:p>
            <a:pPr algn="just"/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/>
              <a:t>de o parte </a:t>
            </a:r>
            <a:r>
              <a:rPr lang="en-US" sz="2000" dirty="0" err="1"/>
              <a:t>elevii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acumula</a:t>
            </a:r>
            <a:r>
              <a:rPr lang="en-US" sz="2000" dirty="0"/>
              <a:t>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anumit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en-US" sz="2000" dirty="0"/>
              <a:t>, </a:t>
            </a:r>
            <a:r>
              <a:rPr lang="ro-RO" sz="2000" dirty="0" smtClean="0"/>
              <a:t>de ex. discipline tehnice</a:t>
            </a:r>
            <a:r>
              <a:rPr lang="en-US" sz="2000" dirty="0" smtClean="0"/>
              <a:t>, </a:t>
            </a:r>
            <a:endParaRPr lang="ro-RO" sz="2000" dirty="0" smtClean="0"/>
          </a:p>
          <a:p>
            <a:pPr algn="just"/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/>
              <a:t>de </a:t>
            </a:r>
            <a:r>
              <a:rPr lang="en-US" sz="2000" dirty="0" err="1"/>
              <a:t>altă</a:t>
            </a:r>
            <a:r>
              <a:rPr lang="en-US" sz="2000" dirty="0"/>
              <a:t> parte </a:t>
            </a:r>
            <a:r>
              <a:rPr lang="en-US" sz="2000" dirty="0" err="1"/>
              <a:t>își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cunoștințele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abilitățile</a:t>
            </a:r>
            <a:r>
              <a:rPr lang="en-US" sz="2000" dirty="0"/>
              <a:t> de </a:t>
            </a:r>
            <a:r>
              <a:rPr lang="en-US" sz="2000" dirty="0" err="1"/>
              <a:t>comunicare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ro-RO" sz="2000" dirty="0" smtClean="0"/>
              <a:t>străină</a:t>
            </a:r>
            <a:r>
              <a:rPr lang="en-US" sz="2000" dirty="0" smtClean="0"/>
              <a:t>. </a:t>
            </a:r>
            <a:endParaRPr lang="ro-RO" sz="2000" dirty="0" smtClean="0"/>
          </a:p>
          <a:p>
            <a:pPr algn="just"/>
            <a:endParaRPr lang="ro-RO" sz="2000" dirty="0" smtClean="0"/>
          </a:p>
          <a:p>
            <a:pPr algn="just"/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profesorilor</a:t>
            </a:r>
            <a:r>
              <a:rPr lang="en-US" sz="2000" dirty="0"/>
              <a:t> CLIL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pune</a:t>
            </a:r>
            <a:r>
              <a:rPr lang="en-US" sz="2000" dirty="0"/>
              <a:t> la </a:t>
            </a:r>
            <a:r>
              <a:rPr lang="en-US" sz="2000" dirty="0" err="1"/>
              <a:t>dispoziția</a:t>
            </a:r>
            <a:r>
              <a:rPr lang="en-US" sz="2000" dirty="0"/>
              <a:t> </a:t>
            </a:r>
            <a:r>
              <a:rPr lang="en-US" sz="2000" dirty="0" err="1"/>
              <a:t>elevilor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a </a:t>
            </a:r>
            <a:r>
              <a:rPr lang="en-US" sz="2000" dirty="0" err="1"/>
              <a:t>interacționa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limbă</a:t>
            </a:r>
            <a:r>
              <a:rPr lang="en-US" sz="2000" dirty="0"/>
              <a:t> </a:t>
            </a:r>
            <a:r>
              <a:rPr lang="en-US" sz="2000" dirty="0" err="1"/>
              <a:t>străină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subiecte</a:t>
            </a:r>
            <a:r>
              <a:rPr lang="en-US" sz="2000" dirty="0"/>
              <a:t> din </a:t>
            </a:r>
            <a:r>
              <a:rPr lang="en-US" sz="2000" dirty="0" err="1"/>
              <a:t>curricul</a:t>
            </a:r>
            <a:r>
              <a:rPr lang="ro-RO" sz="2000" dirty="0"/>
              <a:t>um școlar</a:t>
            </a:r>
            <a:r>
              <a:rPr lang="en-US" sz="2000" dirty="0"/>
              <a:t>.</a:t>
            </a:r>
            <a:endParaRPr lang="ro-RO" sz="2000" dirty="0"/>
          </a:p>
          <a:p>
            <a:pPr algn="just"/>
            <a:endParaRPr lang="ro-RO" sz="2000" dirty="0" smtClean="0"/>
          </a:p>
        </p:txBody>
      </p:sp>
    </p:spTree>
    <p:extLst>
      <p:ext uri="{BB962C8B-B14F-4D97-AF65-F5344CB8AC3E}">
        <p14:creationId xmlns:p14="http://schemas.microsoft.com/office/powerpoint/2010/main" val="161850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/>
              <a:t>Metoda CLIL </a:t>
            </a:r>
            <a:br>
              <a:rPr lang="ro-RO" sz="2800" b="1" dirty="0"/>
            </a:br>
            <a:r>
              <a:rPr lang="en-US" sz="2800" b="1" dirty="0"/>
              <a:t>Content and Language Integrated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ro-RO" sz="2000" dirty="0" smtClean="0"/>
              <a:t>Beneficiile </a:t>
            </a:r>
            <a:r>
              <a:rPr lang="ro-RO" sz="2000" dirty="0"/>
              <a:t>metodei CLIL </a:t>
            </a:r>
            <a:r>
              <a:rPr lang="en-US" sz="2000" dirty="0" err="1" smtClean="0"/>
              <a:t>sunt</a:t>
            </a:r>
            <a:r>
              <a:rPr lang="en-US" sz="2000" dirty="0" smtClean="0"/>
              <a:t>:</a:t>
            </a:r>
          </a:p>
          <a:p>
            <a:pPr algn="just"/>
            <a:r>
              <a:rPr lang="ro-RO" sz="2000" dirty="0"/>
              <a:t>d</a:t>
            </a:r>
            <a:r>
              <a:rPr lang="ro-RO" sz="2000" dirty="0" smtClean="0"/>
              <a:t>ezvoltarea competențelor </a:t>
            </a:r>
            <a:r>
              <a:rPr lang="ro-RO" sz="2000" dirty="0"/>
              <a:t>lingvistice, </a:t>
            </a:r>
            <a:r>
              <a:rPr lang="ro-RO" sz="2000" dirty="0" smtClean="0"/>
              <a:t>pregătirea </a:t>
            </a:r>
            <a:r>
              <a:rPr lang="ro-RO" sz="2000" dirty="0"/>
              <a:t>eficientă pentru studiu și piața muncii, creșretea motivației elevilor etc</a:t>
            </a:r>
            <a:r>
              <a:rPr lang="ro-RO" sz="2000" dirty="0" smtClean="0"/>
              <a:t>.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pic>
        <p:nvPicPr>
          <p:cNvPr id="4" name="Content Placeholder 3" descr="C:\Users\Iuliana Andone\Pictures\proiecte 2020 feb-mar\IMG_20200220_09574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199"/>
            <a:ext cx="3713018" cy="2842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4813" y="3124200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/>
              <a:t>Structura generală a unei lecții CLI</a:t>
            </a:r>
            <a:r>
              <a:rPr lang="en-US" sz="2000" dirty="0"/>
              <a:t>L</a:t>
            </a:r>
            <a:r>
              <a:rPr lang="ro-RO" sz="2000" dirty="0" smtClean="0"/>
              <a:t>:</a:t>
            </a:r>
          </a:p>
          <a:p>
            <a:endParaRPr lang="en-US" sz="2000" dirty="0"/>
          </a:p>
          <a:p>
            <a:pPr lvl="0"/>
            <a:r>
              <a:rPr lang="ro-RO" sz="2000" b="1" dirty="0"/>
              <a:t>conceptele</a:t>
            </a:r>
            <a:r>
              <a:rPr lang="ro-RO" sz="2000" dirty="0"/>
              <a:t> – conținutul care trebuue predat-evaluat,</a:t>
            </a:r>
            <a:endParaRPr lang="en-US" sz="2000" dirty="0"/>
          </a:p>
          <a:p>
            <a:pPr lvl="0"/>
            <a:r>
              <a:rPr lang="ro-RO" sz="2000" b="1" dirty="0"/>
              <a:t>procedeele</a:t>
            </a:r>
            <a:r>
              <a:rPr lang="ro-RO" sz="2000" dirty="0"/>
              <a:t> – abilitățile lingvistice care vor fi utilizate ăn predarea conceptelor (citit, scris, vorbit, ascultat, gândirea critică),</a:t>
            </a:r>
            <a:endParaRPr lang="en-US" sz="2000" dirty="0"/>
          </a:p>
          <a:p>
            <a:pPr lvl="0"/>
            <a:r>
              <a:rPr lang="ro-RO" sz="2000" b="1" dirty="0"/>
              <a:t>limba străină </a:t>
            </a:r>
            <a:r>
              <a:rPr lang="ro-RO" sz="2000" dirty="0"/>
              <a:t>– regulile gramaticale și de vocabular utilizate ăn cadrul lecției.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/>
              <a:t>Metoda CLIL </a:t>
            </a:r>
            <a:br>
              <a:rPr lang="ro-RO" sz="2800" b="1" dirty="0"/>
            </a:br>
            <a:r>
              <a:rPr lang="en-US" sz="2800" b="1" dirty="0"/>
              <a:t>Content and Language Integrated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ro-RO" sz="2000" dirty="0" smtClean="0"/>
              <a:t>O </a:t>
            </a:r>
            <a:r>
              <a:rPr lang="ro-RO" sz="2000" dirty="0"/>
              <a:t>lecție CLIL trebuie să combine următoarele elemente (4C</a:t>
            </a:r>
            <a:r>
              <a:rPr lang="ro-RO" sz="2000" dirty="0" smtClean="0"/>
              <a:t>):</a:t>
            </a:r>
          </a:p>
          <a:p>
            <a:pPr marL="0" indent="0">
              <a:buNone/>
            </a:pPr>
            <a:endParaRPr lang="en-US" sz="2000" dirty="0"/>
          </a:p>
          <a:p>
            <a:pPr lvl="0" algn="just"/>
            <a:r>
              <a:rPr lang="ro-RO" sz="2000" b="1" dirty="0"/>
              <a:t>conținutul</a:t>
            </a:r>
            <a:r>
              <a:rPr lang="ro-RO" sz="2000" dirty="0"/>
              <a:t> -  progresul în învățare, abilități și atitudini </a:t>
            </a:r>
            <a:r>
              <a:rPr lang="ro-RO" sz="2000" dirty="0" smtClean="0"/>
              <a:t>specifice </a:t>
            </a:r>
            <a:r>
              <a:rPr lang="ro-RO" sz="2000" dirty="0"/>
              <a:t>curiculumului,</a:t>
            </a:r>
            <a:endParaRPr lang="en-US" sz="2000" dirty="0"/>
          </a:p>
          <a:p>
            <a:pPr lvl="0" algn="just"/>
            <a:r>
              <a:rPr lang="ro-RO" sz="2000" b="1" dirty="0"/>
              <a:t>comunicarea</a:t>
            </a:r>
            <a:r>
              <a:rPr lang="ro-RO" sz="2000" dirty="0"/>
              <a:t> – elevii trebuie să asimileze subiectul de studiu în limba străină care se dorește a fi învățată, </a:t>
            </a:r>
            <a:endParaRPr lang="ro-RO" sz="2000" dirty="0" smtClean="0"/>
          </a:p>
          <a:p>
            <a:pPr lvl="0" algn="just"/>
            <a:endParaRPr lang="en-US" sz="2000" dirty="0"/>
          </a:p>
          <a:p>
            <a:pPr lvl="0" algn="just"/>
            <a:r>
              <a:rPr lang="ro-RO" sz="2000" b="1" dirty="0"/>
              <a:t>procesul cognitiv </a:t>
            </a:r>
            <a:r>
              <a:rPr lang="ro-RO" sz="2000" dirty="0"/>
              <a:t>– dezvoltarea abilităților de gândire, înțelegere și limbaj</a:t>
            </a:r>
            <a:r>
              <a:rPr lang="ro-RO" sz="2000" dirty="0" smtClean="0"/>
              <a:t>,</a:t>
            </a:r>
          </a:p>
          <a:p>
            <a:pPr lvl="0" algn="just"/>
            <a:endParaRPr lang="en-US" sz="2000" dirty="0"/>
          </a:p>
          <a:p>
            <a:pPr lvl="0" algn="just"/>
            <a:r>
              <a:rPr lang="ro-RO" sz="2000" b="1" dirty="0"/>
              <a:t>cultural</a:t>
            </a:r>
            <a:r>
              <a:rPr lang="ro-RO" sz="2000" dirty="0"/>
              <a:t> - expunere la perspective alternative, înțelegerea noastră și a altor culturi eficientizează procesul de comunicare.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4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/>
              <a:t>Metoda CLIL </a:t>
            </a:r>
            <a:br>
              <a:rPr lang="ro-RO" sz="2800" b="1" dirty="0"/>
            </a:br>
            <a:r>
              <a:rPr lang="en-US" sz="2800" b="1" dirty="0"/>
              <a:t>Content and Language Integrated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 fontScale="70000" lnSpcReduction="20000"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Metoda CLIL este o metoda care trebuie </a:t>
            </a:r>
            <a:r>
              <a:rPr lang="ro-RO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adaptata </a:t>
            </a: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fiecărui </a:t>
            </a:r>
            <a:r>
              <a:rPr lang="ro-RO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elev:</a:t>
            </a:r>
            <a:endParaRPr lang="en-US" sz="2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sarcinile de lucru trebuie </a:t>
            </a:r>
            <a:r>
              <a:rPr lang="ro-RO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adaptate abilităților, </a:t>
            </a: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fișele de lucru să aibă grad de dificultate profresiv,</a:t>
            </a:r>
            <a:endParaRPr lang="en-US" sz="2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organizarea clasei pe grupe de elevi, cu abilități diferite, </a:t>
            </a:r>
            <a:endParaRPr lang="en-US" sz="2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resursele materiale pot cuprinde un spectru larg de conținuturi care să țintească un singur obiectiv de învățare,</a:t>
            </a:r>
            <a:endParaRPr lang="en-US" sz="2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stabilirea unor limite flexibile de timp astfel </a:t>
            </a:r>
            <a:r>
              <a:rPr lang="ro-RO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încât </a:t>
            </a: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fiecare elev sa poată termina sarcina de lucru,</a:t>
            </a:r>
            <a:endParaRPr lang="en-US" sz="2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o-RO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suportul </a:t>
            </a: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acordat elevilor să fie constructiv, cu sarcini clare de lucru, cu un vocabular stabilit anterior, cu explicații detaliate, </a:t>
            </a:r>
            <a:r>
              <a:rPr lang="ro-RO" sz="2900" dirty="0" smtClean="0">
                <a:solidFill>
                  <a:srgbClr val="000000"/>
                </a:solidFill>
                <a:ea typeface="Times New Roman"/>
                <a:cs typeface="Times New Roman"/>
              </a:rPr>
              <a:t>cu </a:t>
            </a: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încurajare verbală etc.</a:t>
            </a:r>
            <a:endParaRPr lang="en-US" sz="29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/>
              <a:buChar char="-"/>
            </a:pPr>
            <a:r>
              <a:rPr lang="ro-RO" sz="2900" dirty="0">
                <a:solidFill>
                  <a:srgbClr val="000000"/>
                </a:solidFill>
                <a:ea typeface="Times New Roman"/>
                <a:cs typeface="Times New Roman"/>
              </a:rPr>
              <a:t>verificarea sa fie simplă, la subiect și comuna pentru toate grupele de elevi.</a:t>
            </a:r>
            <a:endParaRPr lang="en-US" sz="29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9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latin typeface="+mn-lt"/>
              </a:rPr>
              <a:t>Exemplu de exercițiu aplicat la o ședință de laborator 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https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://wordwall.net/resource/821149/materiale-de-laborator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8106"/>
            <a:ext cx="8305800" cy="524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32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/>
              <a:t>Exemplu de exercițiu aplicat la o ședință de laborator </a:t>
            </a:r>
            <a:r>
              <a:rPr lang="en-US" sz="2400" b="1" dirty="0" smtClean="0">
                <a:solidFill>
                  <a:schemeClr val="tx1"/>
                </a:solidFill>
              </a:rPr>
              <a:t>https</a:t>
            </a:r>
            <a:r>
              <a:rPr lang="en-US" sz="2400" b="1" dirty="0">
                <a:solidFill>
                  <a:schemeClr val="tx1"/>
                </a:solidFill>
              </a:rPr>
              <a:t>://wordwall.net/resource/821149/materiale-de-laborator</a:t>
            </a:r>
          </a:p>
        </p:txBody>
      </p:sp>
      <p:pic>
        <p:nvPicPr>
          <p:cNvPr id="3074" name="Picture 2" descr="C:\Users\Iuliana Andone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0591"/>
            <a:ext cx="8458200" cy="54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79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</TotalTime>
  <Words>415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  Proiect Erasmus+ “INTERCULTURAL BRIDGES EXTENDING TO EUROPEAN CITIZENSHIP” 2019-1-TR01-KA229-076762 </vt:lpstr>
      <vt:lpstr>Erasmus+ “INTERCULTURAL BRIDGES EXTENDING TO EUROPEAN CITIZENSHIP”</vt:lpstr>
      <vt:lpstr>Mobilitate proiect Erasmus +</vt:lpstr>
      <vt:lpstr>Metoda CLIL  Content and Language Integrated Learning</vt:lpstr>
      <vt:lpstr>Metoda CLIL  Content and Language Integrated Learning</vt:lpstr>
      <vt:lpstr>Metoda CLIL  Content and Language Integrated Learning</vt:lpstr>
      <vt:lpstr>Metoda CLIL  Content and Language Integrated Learning</vt:lpstr>
      <vt:lpstr>Exemplu de exercițiu aplicat la o ședință de laborator https://wordwall.net/resource/821149/materiale-de-laborator</vt:lpstr>
      <vt:lpstr>Exemplu de exercițiu aplicat la o ședință de laborator https://wordwall.net/resource/821149/materiale-de-laborator</vt:lpstr>
      <vt:lpstr>Exemplu de exercițiu aplicat la o ședință de laborator https://wordwall.net/print/821149/materiale-de-laborator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Erasmus+ “INTERCULTURAL BRIDGES EXTENDING TO EUROPEAN CITIZENSHIP”  </dc:title>
  <dc:creator>Iuliana Andone</dc:creator>
  <cp:lastModifiedBy>Windows User</cp:lastModifiedBy>
  <cp:revision>21</cp:revision>
  <dcterms:created xsi:type="dcterms:W3CDTF">2006-08-16T00:00:00Z</dcterms:created>
  <dcterms:modified xsi:type="dcterms:W3CDTF">2020-11-18T13:47:39Z</dcterms:modified>
</cp:coreProperties>
</file>