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7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1C83A6-B4CD-1690-FA97-370E75B053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0F1C26-0810-DD34-4976-E64B5B8893E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219EA5-6D82-4228-B738-5B9358A79858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F8E7AF6-F04D-A2FB-6B8E-DCFFA70511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07A10AF-E3BE-A82F-4E9A-36F94C9D18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A3C27-6327-E333-DC2A-E7AAFF6D26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28A06-55B6-CDE0-B134-524417BB2E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CD8535-E009-41B2-B4C7-B24BB1B7D4C2}" type="slidenum">
              <a:rPr lang="en-US" altLang="ro-RO"/>
              <a:pPr/>
              <a:t>‹#›</a:t>
            </a:fld>
            <a:endParaRPr lang="en-US" alt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1122C132-8431-D063-87D9-D40A161B4A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8520EE33-AFF0-F5F7-582F-1FDA3874F8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altLang="ro-RO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346CA688-6B6A-E9A9-D7A7-FF735AEE20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93C8D6-FA8F-48DF-852C-F30311E17908}" type="slidenum">
              <a:rPr lang="en-US" altLang="ro-RO"/>
              <a:pPr eaLnBrk="1" hangingPunct="1"/>
              <a:t>2</a:t>
            </a:fld>
            <a:endParaRPr lang="en-US" altLang="ro-R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ate Placeholder 29">
            <a:extLst>
              <a:ext uri="{FF2B5EF4-FFF2-40B4-BE49-F238E27FC236}">
                <a16:creationId xmlns:a16="http://schemas.microsoft.com/office/drawing/2014/main" id="{C2E3259C-AD00-DB1C-B760-C0B838CCA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8AD3E-E6B2-4036-A915-FA0489454E29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3" name="Footer Placeholder 18">
            <a:extLst>
              <a:ext uri="{FF2B5EF4-FFF2-40B4-BE49-F238E27FC236}">
                <a16:creationId xmlns:a16="http://schemas.microsoft.com/office/drawing/2014/main" id="{F3EB5A8E-17D6-C642-AEB6-5397B7041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6">
            <a:extLst>
              <a:ext uri="{FF2B5EF4-FFF2-40B4-BE49-F238E27FC236}">
                <a16:creationId xmlns:a16="http://schemas.microsoft.com/office/drawing/2014/main" id="{1A6A9C52-6BDE-3353-8BE1-4C66A540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4158C727-C8DB-4CDC-B0EA-90AC955B297C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103440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007053AC-1528-BDB3-657A-CF582D5A3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90AA2-E11C-484E-9C86-DD24EE42CEA9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3D62036C-B182-4C78-839E-BDEDF5B29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DEDFE3E4-93C7-D3F5-D479-FA344929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B2D68-1A8A-42BA-A221-4061B0B6C6BF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403199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CAC5C02E-0A18-6344-E32E-EC3FCA8C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0550F-30D0-4FF5-A3B0-D0FE55B241FE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E588BE5-23F4-D8E2-661A-4C1C39BFD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A4187B8A-6FBC-A908-9914-A35E72B98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292B3-C79C-4BE3-8E2D-167A5BD3C774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82279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F3ED457-8565-F5BA-51D9-6C4F7898D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D102B-DC02-4D0D-B8EC-A14A1EB43453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9CD95038-5772-27F9-4D33-C97760F18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E4EFA913-1C5D-FB2F-60C7-5EC0E7D9F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7BC62-7C38-47A8-B796-5DB4D3028922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24014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9745D-6A2B-FE18-7220-8D3ED1860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EA231-47F9-4530-AFD1-58F5A1F1A64A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534B0-D0F8-B15C-6EFC-63A2CDCF2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859DF-2340-8397-A6D1-707AB2748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B7C8C157-C67C-47F3-B1B9-AE8EC6FE7AC2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594725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9580D48E-9C5E-E9E7-1A3F-A448820CD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130FA-546A-47F9-84A9-750992F4AD22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C4730608-C7EC-C078-981A-C83477A03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94D9C42C-054D-93D8-3A7D-B0AEAF37F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F620B-8E40-43D7-B6B3-A3446B810969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06283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C6F4A301-17F9-D469-00AA-B5A24C398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E97C-3A68-446B-A203-377F368C784C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129207CF-B4DA-F787-02B3-8917B347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6F503E02-4EC0-8D31-F848-4D9883083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A8897-5B27-4A6C-A636-EDCC8B9FBC91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17960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050BE8DD-A3EE-A563-919B-F6E585981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49724-5CEA-422E-984C-E6E32CC2D23F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35D6DC3D-8B42-B26D-C6CE-2A10C3BFA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06AD8655-DF87-C122-1694-FA8B45ECF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140C5-180C-498D-8D97-4B967F8ADEDD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2732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96560BDD-975A-67CB-6EC2-9CFD09053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DF16-4C61-4F0F-810B-0FCB21130EAB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67C4945C-3D9D-9222-9C62-B12ECE748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1591B768-7C8B-D443-5D70-AF011EB8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BFCCA-3754-4137-834E-5456D498031E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225607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314B7E31-3562-1EF4-A03D-6059616F6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753E6-EA6C-4609-8DFC-626BEBA5A63D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11E19D31-1603-F4D9-5FA2-D3DB036C8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3612AFF0-3A53-F8CE-ACE9-77F8C7282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7BEBA-3ADA-4EA9-BFA5-F986EAC62075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812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BCE54CDA-667A-2524-3A47-E177538164AA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14">
            <a:extLst>
              <a:ext uri="{FF2B5EF4-FFF2-40B4-BE49-F238E27FC236}">
                <a16:creationId xmlns:a16="http://schemas.microsoft.com/office/drawing/2014/main" id="{303E4B3C-7CEE-50C9-F3D8-4ADF72452E7B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0EE51AAB-F20C-396E-3E59-0EB070EBCA3D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C9E81B23-18B4-9D42-01FA-561F9EE48A29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BE40943C-2321-FA1E-D022-D0A266669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94D7E-FC7A-47A6-8BC3-4935C9656A38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8A8386D0-2E14-7023-18FB-341B9569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D5CC8890-BA3C-DC68-3775-9B5629364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04F090A7-F65F-4410-934C-89DB64DA6B67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222300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E259A709-F2E0-8964-9FEF-141BB1273BA3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A141D55-7F0D-B2A1-E047-079C4C4D6602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Title Placeholder 8">
            <a:extLst>
              <a:ext uri="{FF2B5EF4-FFF2-40B4-BE49-F238E27FC236}">
                <a16:creationId xmlns:a16="http://schemas.microsoft.com/office/drawing/2014/main" id="{3EE350E2-B3F9-BECB-2C12-192883307DE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title style</a:t>
            </a:r>
          </a:p>
        </p:txBody>
      </p:sp>
      <p:sp>
        <p:nvSpPr>
          <p:cNvPr id="2053" name="Text Placeholder 29">
            <a:extLst>
              <a:ext uri="{FF2B5EF4-FFF2-40B4-BE49-F238E27FC236}">
                <a16:creationId xmlns:a16="http://schemas.microsoft.com/office/drawing/2014/main" id="{4E62C880-A680-8122-422F-F864AAA238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text styles</a:t>
            </a:r>
          </a:p>
          <a:p>
            <a:pPr lvl="1"/>
            <a:r>
              <a:rPr lang="en-US" altLang="ro-RO"/>
              <a:t>Second level</a:t>
            </a:r>
          </a:p>
          <a:p>
            <a:pPr lvl="2"/>
            <a:r>
              <a:rPr lang="en-US" altLang="ro-RO"/>
              <a:t>Third level</a:t>
            </a:r>
          </a:p>
          <a:p>
            <a:pPr lvl="3"/>
            <a:r>
              <a:rPr lang="en-US" altLang="ro-RO"/>
              <a:t>Fourth level</a:t>
            </a:r>
          </a:p>
          <a:p>
            <a:pPr lvl="4"/>
            <a:r>
              <a:rPr lang="en-US" altLang="ro-RO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2EB338A-AB54-631D-30CA-1AD75119AF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4F69F0-3BD0-4F8E-973E-6D2572717D9C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8EDAEAC2-96FC-5F18-9B98-3E4CDFE994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337DD7A-AD65-BCF1-27C4-1B63E5F8C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8F7CEBAB-8DC3-4844-83AD-2B83DA7E1CC3}" type="slidenum">
              <a:rPr lang="en-US" altLang="ro-RO"/>
              <a:pPr/>
              <a:t>‹#›</a:t>
            </a:fld>
            <a:endParaRPr lang="en-US" altLang="ro-RO"/>
          </a:p>
        </p:txBody>
      </p:sp>
      <p:grpSp>
        <p:nvGrpSpPr>
          <p:cNvPr id="2057" name="Group 1">
            <a:extLst>
              <a:ext uri="{FF2B5EF4-FFF2-40B4-BE49-F238E27FC236}">
                <a16:creationId xmlns:a16="http://schemas.microsoft.com/office/drawing/2014/main" id="{EA8FF454-7E68-FA4C-EE10-816AE077023C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31DE358-D69A-BBAC-22B8-3AB82DAEE68A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5CBDC07-C319-F5B4-25B0-08FBF2B77B92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7" r:id="rId2"/>
    <p:sldLayoutId id="2147483726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7" r:id="rId9"/>
    <p:sldLayoutId id="2147483723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F823367F-8B97-97BC-8A14-32C1B8934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714500"/>
            <a:ext cx="8715375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o-RO" altLang="ro-RO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o-RO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Intercultural bridges extending to European citizenship </a:t>
            </a:r>
            <a:endParaRPr lang="ro-RO" altLang="ro-RO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GB" altLang="ro-RO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2019-1-TR01-KA229-076762_6</a:t>
            </a:r>
            <a:endParaRPr lang="ro-RO" altLang="ro-RO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ro-RO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0CCE936-7AF5-C9B1-5E6E-A14BEF0C6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9238" y="3214688"/>
            <a:ext cx="5084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ro-R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Macedonia de Nord, 09-13.05.2022</a:t>
            </a:r>
            <a:endParaRPr lang="en-US" altLang="ro-RO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6" name="Object 4">
            <a:extLst>
              <a:ext uri="{FF2B5EF4-FFF2-40B4-BE49-F238E27FC236}">
                <a16:creationId xmlns:a16="http://schemas.microsoft.com/office/drawing/2014/main" id="{69E26623-E900-0BD1-BCA1-73290E0954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30900" y="0"/>
          <a:ext cx="32131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0" imgH="0" progId="PBrush">
                  <p:embed/>
                </p:oleObj>
              </mc:Choice>
              <mc:Fallback>
                <p:oleObj name="Bitmap Image" r:id="rId2" imgW="0" imgH="0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900" y="0"/>
                        <a:ext cx="32131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>
            <a:extLst>
              <a:ext uri="{FF2B5EF4-FFF2-40B4-BE49-F238E27FC236}">
                <a16:creationId xmlns:a16="http://schemas.microsoft.com/office/drawing/2014/main" id="{EE42A3DE-6C83-4A98-F935-3729DD6C5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38" y="3948113"/>
            <a:ext cx="2895600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 descr="colegiu elena doamna3">
            <a:extLst>
              <a:ext uri="{FF2B5EF4-FFF2-40B4-BE49-F238E27FC236}">
                <a16:creationId xmlns:a16="http://schemas.microsoft.com/office/drawing/2014/main" id="{65495543-7091-58C7-EECE-BE8AEED70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C:\Users\Windows\Desktop\PROIECT MACEDONIA DE COMPLETAT ACTE\Poze Macedonia\IMG_20220511_163246.jpg">
            <a:extLst>
              <a:ext uri="{FF2B5EF4-FFF2-40B4-BE49-F238E27FC236}">
                <a16:creationId xmlns:a16="http://schemas.microsoft.com/office/drawing/2014/main" id="{DC28E943-73ED-8599-7744-16AC7AF2A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71938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C:\Users\Windows\Desktop\PROIECT MACEDONIA DE COMPLETAT ACTE\Poze Macedonia\IMG_20220511_164643.jpg">
            <a:extLst>
              <a:ext uri="{FF2B5EF4-FFF2-40B4-BE49-F238E27FC236}">
                <a16:creationId xmlns:a16="http://schemas.microsoft.com/office/drawing/2014/main" id="{7922D10C-79F6-9A3F-3510-5340CED75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3857625"/>
            <a:ext cx="4000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 descr="C:\Users\Windows\Desktop\PROIECT MACEDONIA DE COMPLETAT ACTE\Poze Macedonia\IMG_20220511_182733.jpg">
            <a:extLst>
              <a:ext uri="{FF2B5EF4-FFF2-40B4-BE49-F238E27FC236}">
                <a16:creationId xmlns:a16="http://schemas.microsoft.com/office/drawing/2014/main" id="{F608F564-0D80-9F8A-1347-3B457892F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0"/>
            <a:ext cx="40005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4">
            <a:extLst>
              <a:ext uri="{FF2B5EF4-FFF2-40B4-BE49-F238E27FC236}">
                <a16:creationId xmlns:a16="http://schemas.microsoft.com/office/drawing/2014/main" id="{302185EF-2D28-83AC-D580-586F9B315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2571750"/>
            <a:ext cx="90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ro-RO" sz="2400">
                <a:latin typeface="Times New Roman" panose="02020603050405020304" pitchFamily="18" charset="0"/>
                <a:cs typeface="Times New Roman" panose="02020603050405020304" pitchFamily="18" charset="0"/>
              </a:rPr>
              <a:t>Ohrid</a:t>
            </a:r>
            <a:endParaRPr lang="en-US" altLang="ro-R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2" name="Rectangle 5">
            <a:extLst>
              <a:ext uri="{FF2B5EF4-FFF2-40B4-BE49-F238E27FC236}">
                <a16:creationId xmlns:a16="http://schemas.microsoft.com/office/drawing/2014/main" id="{383A99BB-F536-7D83-1558-7ACD215FB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5572125"/>
            <a:ext cx="4786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ro-RO" sz="2000">
                <a:latin typeface="Times New Roman" panose="02020603050405020304" pitchFamily="18" charset="0"/>
                <a:cs typeface="Times New Roman" panose="02020603050405020304" pitchFamily="18" charset="0"/>
              </a:rPr>
              <a:t>Mănăstirea „Plaushnik” a Sf. Pantelimon și a Sf. Clement</a:t>
            </a:r>
            <a:endParaRPr lang="en-US" altLang="ro-RO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C:\Users\Windows\Desktop\PROIECT MACEDONIA DE COMPLETAT ACTE\Poze Macedonia\IMG_20220512_092717.jpg">
            <a:extLst>
              <a:ext uri="{FF2B5EF4-FFF2-40B4-BE49-F238E27FC236}">
                <a16:creationId xmlns:a16="http://schemas.microsoft.com/office/drawing/2014/main" id="{81084978-B6B8-4E17-9E9A-8C0024938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4813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C:\Users\Windows\Desktop\PROIECT MACEDONIA DE COMPLETAT ACTE\Poze Macedonia\IMG_20220512_095603.jpg">
            <a:extLst>
              <a:ext uri="{FF2B5EF4-FFF2-40B4-BE49-F238E27FC236}">
                <a16:creationId xmlns:a16="http://schemas.microsoft.com/office/drawing/2014/main" id="{74D4B1F0-9803-C322-620D-2A383B71F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3857625"/>
            <a:ext cx="4214812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 descr="C:\Users\Windows\Desktop\PROIECT MACEDONIA DE COMPLETAT ACTE\Poze Macedonia\IMG_20220512_111533.jpg">
            <a:extLst>
              <a:ext uri="{FF2B5EF4-FFF2-40B4-BE49-F238E27FC236}">
                <a16:creationId xmlns:a16="http://schemas.microsoft.com/office/drawing/2014/main" id="{9FD74C55-DF7D-A33C-79E2-8035F76A5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0"/>
            <a:ext cx="42862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C:\Users\Windows\Desktop\PROIECT MACEDONIA DE COMPLETAT ACTE\Poze Macedonia\IMG_20220512_110143.jpg">
            <a:extLst>
              <a:ext uri="{FF2B5EF4-FFF2-40B4-BE49-F238E27FC236}">
                <a16:creationId xmlns:a16="http://schemas.microsoft.com/office/drawing/2014/main" id="{B432D5D0-BFC1-F43B-6D88-573325B0F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29063"/>
            <a:ext cx="3929063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5">
            <a:extLst>
              <a:ext uri="{FF2B5EF4-FFF2-40B4-BE49-F238E27FC236}">
                <a16:creationId xmlns:a16="http://schemas.microsoft.com/office/drawing/2014/main" id="{C7D2663A-798B-1DE3-E750-E8B6047AA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3429000"/>
            <a:ext cx="4429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ro-RO" sz="2000">
                <a:latin typeface="Times New Roman" panose="02020603050405020304" pitchFamily="18" charset="0"/>
                <a:cs typeface="Times New Roman" panose="02020603050405020304" pitchFamily="18" charset="0"/>
              </a:rPr>
              <a:t>Lacul Ohrid, Mănăstirea Sf. Naum</a:t>
            </a:r>
            <a:endParaRPr lang="en-US" altLang="ro-RO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C:\Users\Windows\Desktop\PROIECT MACEDONIA DE COMPLETAT ACTE\Poze Macedonia\IMG_20220512_182610.jpg">
            <a:extLst>
              <a:ext uri="{FF2B5EF4-FFF2-40B4-BE49-F238E27FC236}">
                <a16:creationId xmlns:a16="http://schemas.microsoft.com/office/drawing/2014/main" id="{BB26A4C8-1905-FBC1-0A99-C9E7A76E2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3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 descr="C:\Users\Windows\Desktop\PROIECT MACEDONIA DE COMPLETAT ACTE\Poze Macedonia\IMG_20220512_182546.jpg">
            <a:extLst>
              <a:ext uri="{FF2B5EF4-FFF2-40B4-BE49-F238E27FC236}">
                <a16:creationId xmlns:a16="http://schemas.microsoft.com/office/drawing/2014/main" id="{3FC2267C-BFED-B7DA-C009-F88731EB8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 descr="C:\Users\Windows\Desktop\PROIECT MACEDONIA DE COMPLETAT ACTE\Poze Macedonia\IMG_20220512_183037.jpg">
            <a:extLst>
              <a:ext uri="{FF2B5EF4-FFF2-40B4-BE49-F238E27FC236}">
                <a16:creationId xmlns:a16="http://schemas.microsoft.com/office/drawing/2014/main" id="{DF0572B9-E666-8C1B-5CEC-599C42910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63" y="3357563"/>
            <a:ext cx="385762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4">
            <a:extLst>
              <a:ext uri="{FF2B5EF4-FFF2-40B4-BE49-F238E27FC236}">
                <a16:creationId xmlns:a16="http://schemas.microsoft.com/office/drawing/2014/main" id="{A0FDD111-9C24-0116-6FA5-369D6DCD3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4714875"/>
            <a:ext cx="1181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ro-RO" sz="2800">
                <a:latin typeface="Times New Roman" panose="02020603050405020304" pitchFamily="18" charset="0"/>
                <a:cs typeface="Times New Roman" panose="02020603050405020304" pitchFamily="18" charset="0"/>
              </a:rPr>
              <a:t>Skopje</a:t>
            </a:r>
            <a:endParaRPr lang="en-US" altLang="ro-RO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TextBox 5">
            <a:extLst>
              <a:ext uri="{FF2B5EF4-FFF2-40B4-BE49-F238E27FC236}">
                <a16:creationId xmlns:a16="http://schemas.microsoft.com/office/drawing/2014/main" id="{5BC16B9E-56E4-25D5-F0DD-96C05B552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57563"/>
            <a:ext cx="2857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ro-RO" sz="2000">
                <a:latin typeface="Times New Roman" panose="02020603050405020304" pitchFamily="18" charset="0"/>
                <a:cs typeface="Times New Roman" panose="02020603050405020304" pitchFamily="18" charset="0"/>
              </a:rPr>
              <a:t>Muzeul Național de Arheologie</a:t>
            </a:r>
            <a:endParaRPr lang="en-US" altLang="ro-RO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TextBox 6">
            <a:extLst>
              <a:ext uri="{FF2B5EF4-FFF2-40B4-BE49-F238E27FC236}">
                <a16:creationId xmlns:a16="http://schemas.microsoft.com/office/drawing/2014/main" id="{2A0E7FF5-A31E-9C41-C818-6483E3C4F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3188" y="3357563"/>
            <a:ext cx="1420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ro-RO" sz="2000">
                <a:latin typeface="Times New Roman" panose="02020603050405020304" pitchFamily="18" charset="0"/>
                <a:cs typeface="Times New Roman" panose="02020603050405020304" pitchFamily="18" charset="0"/>
              </a:rPr>
              <a:t>Parlamentul</a:t>
            </a:r>
            <a:endParaRPr lang="en-US" altLang="ro-RO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2" name="TextBox 8">
            <a:extLst>
              <a:ext uri="{FF2B5EF4-FFF2-40B4-BE49-F238E27FC236}">
                <a16:creationId xmlns:a16="http://schemas.microsoft.com/office/drawing/2014/main" id="{3E2AC4C4-F8BC-66A2-C1C2-7D06F7DF1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688" y="6457950"/>
            <a:ext cx="1946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ro-RO" sz="2000">
                <a:latin typeface="Times New Roman" panose="02020603050405020304" pitchFamily="18" charset="0"/>
                <a:cs typeface="Times New Roman" panose="02020603050405020304" pitchFamily="18" charset="0"/>
              </a:rPr>
              <a:t>Chiril și Metodiu</a:t>
            </a:r>
            <a:endParaRPr lang="en-US" altLang="ro-RO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C:\Users\Windows\Desktop\PROIECT MACEDONIA DE COMPLETAT ACTE\Poze Macedonia\IMG_20220513_133337.jpg">
            <a:extLst>
              <a:ext uri="{FF2B5EF4-FFF2-40B4-BE49-F238E27FC236}">
                <a16:creationId xmlns:a16="http://schemas.microsoft.com/office/drawing/2014/main" id="{2F94DEAF-4E90-CF02-33B3-3F25C41E7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C:\Users\Windows\Desktop\PROIECT MACEDONIA DE COMPLETAT ACTE\Poze Macedonia\IMG_20220513_212418.jpg">
            <a:extLst>
              <a:ext uri="{FF2B5EF4-FFF2-40B4-BE49-F238E27FC236}">
                <a16:creationId xmlns:a16="http://schemas.microsoft.com/office/drawing/2014/main" id="{4B00D40D-BDDF-FDA4-5DC7-5D866F877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5" y="3143250"/>
            <a:ext cx="50006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3">
            <a:extLst>
              <a:ext uri="{FF2B5EF4-FFF2-40B4-BE49-F238E27FC236}">
                <a16:creationId xmlns:a16="http://schemas.microsoft.com/office/drawing/2014/main" id="{884F4273-698D-AA5F-9193-20A0D0F3B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57688"/>
            <a:ext cx="4143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ro-RO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Vă mulțumim pentru atenție!</a:t>
            </a:r>
            <a:endParaRPr lang="en-US" altLang="ro-RO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>
            <a:extLst>
              <a:ext uri="{FF2B5EF4-FFF2-40B4-BE49-F238E27FC236}">
                <a16:creationId xmlns:a16="http://schemas.microsoft.com/office/drawing/2014/main" id="{F3ADBC3E-D2E4-4B20-4585-765A7CD57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500063"/>
            <a:ext cx="4651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ro-RO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Obiectivele proiectului</a:t>
            </a:r>
            <a:endParaRPr lang="en-US" altLang="ro-RO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TextBox 2">
            <a:extLst>
              <a:ext uri="{FF2B5EF4-FFF2-40B4-BE49-F238E27FC236}">
                <a16:creationId xmlns:a16="http://schemas.microsoft.com/office/drawing/2014/main" id="{4C3D4F7C-2F3E-262C-7C4F-0570040D0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214438"/>
            <a:ext cx="814387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ro-RO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Obiectivul general</a:t>
            </a:r>
          </a:p>
          <a:p>
            <a:pPr eaLnBrk="1" hangingPunct="1"/>
            <a:r>
              <a:rPr lang="ro-RO" altLang="ro-RO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ro-RO" altLang="ro-RO">
                <a:latin typeface="Times New Roman" panose="02020603050405020304" pitchFamily="18" charset="0"/>
                <a:cs typeface="Times New Roman" panose="02020603050405020304" pitchFamily="18" charset="0"/>
              </a:rPr>
              <a:t>Să permită profesorilor ca prin intermediul activităților desfășurate să împărtășească partenerilor din bunurile culturale (limbă, tradiții, mâncare, dans, muzică, jocuri, diferite locuri ale Patrimoniului Mondial UNESCO)</a:t>
            </a:r>
            <a:endParaRPr lang="en-US" altLang="ro-RO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TextBox 3">
            <a:extLst>
              <a:ext uri="{FF2B5EF4-FFF2-40B4-BE49-F238E27FC236}">
                <a16:creationId xmlns:a16="http://schemas.microsoft.com/office/drawing/2014/main" id="{765309C8-5A50-565D-9563-6CA950EC7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643188"/>
            <a:ext cx="8358187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ro-RO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Obiective specifice</a:t>
            </a:r>
          </a:p>
          <a:p>
            <a:pPr eaLnBrk="1" hangingPunct="1"/>
            <a:r>
              <a:rPr lang="ro-RO" altLang="ro-RO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ro-RO" altLang="ro-RO">
                <a:latin typeface="Times New Roman" panose="02020603050405020304" pitchFamily="18" charset="0"/>
                <a:cs typeface="Times New Roman" panose="02020603050405020304" pitchFamily="18" charset="0"/>
              </a:rPr>
              <a:t>Să dezvolte înțelegerea și acceptarea multiculturală prin recunoașterea valorilor  din fiecare dintre țările partenere, precum și a moștenirii culturale ale UNESCO.</a:t>
            </a:r>
          </a:p>
          <a:p>
            <a:pPr eaLnBrk="1" hangingPunct="1"/>
            <a:r>
              <a:rPr lang="ro-RO" altLang="ro-RO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ro-RO" altLang="ro-RO">
                <a:latin typeface="Times New Roman" panose="02020603050405020304" pitchFamily="18" charset="0"/>
                <a:cs typeface="Times New Roman" panose="02020603050405020304" pitchFamily="18" charset="0"/>
              </a:rPr>
              <a:t>Să c</a:t>
            </a:r>
            <a:r>
              <a:rPr lang="vi-VN" altLang="ro-RO">
                <a:latin typeface="Times New Roman" panose="02020603050405020304" pitchFamily="18" charset="0"/>
                <a:cs typeface="Times New Roman" panose="02020603050405020304" pitchFamily="18" charset="0"/>
              </a:rPr>
              <a:t>ooper</a:t>
            </a:r>
            <a:r>
              <a:rPr lang="ro-RO" altLang="ro-RO">
                <a:latin typeface="Times New Roman" panose="02020603050405020304" pitchFamily="18" charset="0"/>
                <a:cs typeface="Times New Roman" panose="02020603050405020304" pitchFamily="18" charset="0"/>
              </a:rPr>
              <a:t>eze</a:t>
            </a:r>
            <a:r>
              <a:rPr lang="vi-VN" altLang="ro-RO">
                <a:latin typeface="Times New Roman" panose="02020603050405020304" pitchFamily="18" charset="0"/>
                <a:cs typeface="Times New Roman" panose="02020603050405020304" pitchFamily="18" charset="0"/>
              </a:rPr>
              <a:t> școli</a:t>
            </a:r>
            <a:r>
              <a:rPr lang="ro-RO" altLang="ro-RO">
                <a:latin typeface="Times New Roman" panose="02020603050405020304" pitchFamily="18" charset="0"/>
                <a:cs typeface="Times New Roman" panose="02020603050405020304" pitchFamily="18" charset="0"/>
              </a:rPr>
              <a:t>le partenere</a:t>
            </a:r>
            <a:r>
              <a:rPr lang="vi-VN" altLang="ro-RO">
                <a:latin typeface="Times New Roman" panose="02020603050405020304" pitchFamily="18" charset="0"/>
                <a:cs typeface="Times New Roman" panose="02020603050405020304" pitchFamily="18" charset="0"/>
              </a:rPr>
              <a:t> din Europa pentru a observa diversitatea culturală și pentru a dezvolta un sentiment de apartenență la familia europeană; </a:t>
            </a:r>
          </a:p>
          <a:p>
            <a:pPr eaLnBrk="1" hangingPunct="1"/>
            <a:r>
              <a:rPr lang="ro-RO" altLang="ro-RO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ro-RO" altLang="ro-RO">
                <a:latin typeface="Times New Roman" panose="02020603050405020304" pitchFamily="18" charset="0"/>
                <a:cs typeface="Times New Roman" panose="02020603050405020304" pitchFamily="18" charset="0"/>
              </a:rPr>
              <a:t>Să dezvolte</a:t>
            </a:r>
            <a:r>
              <a:rPr lang="vi-VN" altLang="ro-RO">
                <a:latin typeface="Times New Roman" panose="02020603050405020304" pitchFamily="18" charset="0"/>
                <a:cs typeface="Times New Roman" panose="02020603050405020304" pitchFamily="18" charset="0"/>
              </a:rPr>
              <a:t> abilitățile lingvistice</a:t>
            </a:r>
            <a:r>
              <a:rPr lang="ro-RO" altLang="ro-RO">
                <a:latin typeface="Times New Roman" panose="02020603050405020304" pitchFamily="18" charset="0"/>
                <a:cs typeface="Times New Roman" panose="02020603050405020304" pitchFamily="18" charset="0"/>
              </a:rPr>
              <a:t> și de folosire a tehnologiei digitale</a:t>
            </a:r>
            <a:r>
              <a:rPr lang="vi-VN" altLang="ro-RO">
                <a:latin typeface="Times New Roman" panose="02020603050405020304" pitchFamily="18" charset="0"/>
                <a:cs typeface="Times New Roman" panose="02020603050405020304" pitchFamily="18" charset="0"/>
              </a:rPr>
              <a:t> prin activități internaționale</a:t>
            </a:r>
            <a:r>
              <a:rPr lang="ro-RO" altLang="ro-RO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vi-VN" altLang="ro-RO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o-RO" altLang="ro-RO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vi-VN" altLang="ro-RO">
                <a:latin typeface="Times New Roman" panose="02020603050405020304" pitchFamily="18" charset="0"/>
                <a:cs typeface="Times New Roman" panose="02020603050405020304" pitchFamily="18" charset="0"/>
              </a:rPr>
              <a:t>Să promoveze conștientizarea timpurie a învățării limbilor străine și multilingvismul prin integrarea metodologiei CLIL</a:t>
            </a:r>
            <a:r>
              <a:rPr lang="ro-RO" altLang="ro-RO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ro-RO">
                <a:latin typeface="Times New Roman" panose="02020603050405020304" pitchFamily="18" charset="0"/>
                <a:cs typeface="Times New Roman" panose="02020603050405020304" pitchFamily="18" charset="0"/>
              </a:rPr>
              <a:t>pentru a promova o abordare cuprinzătoare a predării și învățării limbilor străine</a:t>
            </a:r>
            <a:r>
              <a:rPr lang="ro-RO" altLang="ro-RO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ro-RO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7D89AE-4627-D350-FE84-7BCF76868A14}"/>
              </a:ext>
            </a:extLst>
          </p:cNvPr>
          <p:cNvSpPr txBox="1"/>
          <p:nvPr/>
        </p:nvSpPr>
        <p:spPr>
          <a:xfrm>
            <a:off x="928688" y="642938"/>
            <a:ext cx="7786687" cy="52943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ro-RO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Activitățile proiectului</a:t>
            </a:r>
          </a:p>
          <a:p>
            <a:pPr eaLnBrk="1" hangingPunct="1"/>
            <a:r>
              <a:rPr lang="ro-RO" altLang="ro-RO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1.Educație CLIL- Pregătire pe termen scurt a personalului comun-ITALIA</a:t>
            </a:r>
          </a:p>
          <a:p>
            <a:pPr eaLnBrk="1" hangingPunct="1"/>
            <a:r>
              <a:rPr lang="ro-RO" altLang="ro-RO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 Spune-mi povestea ta- Schimburi pe termen scurt între grupuri de elevi-GRECIA</a:t>
            </a:r>
          </a:p>
          <a:p>
            <a:pPr eaLnBrk="1" hangingPunct="1"/>
            <a:r>
              <a:rPr lang="ro-RO" altLang="ro-RO" sz="2400">
                <a:latin typeface="Times New Roman" panose="02020603050405020304" pitchFamily="18" charset="0"/>
                <a:cs typeface="Times New Roman" panose="02020603050405020304" pitchFamily="18" charset="0"/>
              </a:rPr>
              <a:t>3. Joacă-te cu mine- Schimburi pe termen scurt între grupuri de elevi- Macedonia de Nord</a:t>
            </a:r>
          </a:p>
          <a:p>
            <a:pPr eaLnBrk="1" hangingPunct="1"/>
            <a:r>
              <a:rPr lang="ro-RO" altLang="ro-RO" sz="2400">
                <a:latin typeface="Times New Roman" panose="02020603050405020304" pitchFamily="18" charset="0"/>
                <a:cs typeface="Times New Roman" panose="02020603050405020304" pitchFamily="18" charset="0"/>
              </a:rPr>
              <a:t>4. Mâncarea noastră tradițională- Pregătire pe termen scurt a personalului-ROMÂNIA</a:t>
            </a:r>
          </a:p>
          <a:p>
            <a:pPr eaLnBrk="1" hangingPunct="1"/>
            <a:r>
              <a:rPr lang="ro-RO" altLang="ro-RO" sz="2400">
                <a:latin typeface="Times New Roman" panose="02020603050405020304" pitchFamily="18" charset="0"/>
                <a:cs typeface="Times New Roman" panose="02020603050405020304" pitchFamily="18" charset="0"/>
              </a:rPr>
              <a:t>5. Dansează cu mine!-Schimburi pe termen scurt de grupuri de elevi-PORTUGALIA</a:t>
            </a:r>
          </a:p>
          <a:p>
            <a:pPr eaLnBrk="1" hangingPunct="1"/>
            <a:r>
              <a:rPr lang="ro-RO" altLang="ro-RO" sz="2400">
                <a:latin typeface="Times New Roman" panose="02020603050405020304" pitchFamily="18" charset="0"/>
                <a:cs typeface="Times New Roman" panose="02020603050405020304" pitchFamily="18" charset="0"/>
              </a:rPr>
              <a:t>6. Meșteșugurile tradiționale și patrimoniul cultural UNESCO - Formare pe termen scurt a personalului - TURCIA </a:t>
            </a:r>
          </a:p>
          <a:p>
            <a:pPr eaLnBrk="1" hangingPunct="1"/>
            <a:endParaRPr lang="en-US" altLang="ro-RO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C:\Users\Windows\Desktop\PROIECT MACEDONIA DE COMPLETAT ACTE\Poze Macedonia\IMG_20220509_105043.jpg">
            <a:extLst>
              <a:ext uri="{FF2B5EF4-FFF2-40B4-BE49-F238E27FC236}">
                <a16:creationId xmlns:a16="http://schemas.microsoft.com/office/drawing/2014/main" id="{FAEC847E-3B95-7A1B-40E8-5E7CE6719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C:\Users\Windows\Desktop\Poze Macedonia\IMG_20220509_113127.jpg">
            <a:extLst>
              <a:ext uri="{FF2B5EF4-FFF2-40B4-BE49-F238E27FC236}">
                <a16:creationId xmlns:a16="http://schemas.microsoft.com/office/drawing/2014/main" id="{E1EFB78A-2D62-7E70-E649-C2263310A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40150"/>
            <a:ext cx="4357688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C:\Users\Windows\Desktop\PROIECT MACEDONIA DE COMPLETAT ACTE\Poze Macedonia\IMG_20220509_113210.jpg">
            <a:extLst>
              <a:ext uri="{FF2B5EF4-FFF2-40B4-BE49-F238E27FC236}">
                <a16:creationId xmlns:a16="http://schemas.microsoft.com/office/drawing/2014/main" id="{0674E4AA-21A7-FC4E-E207-FCDA600B8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0"/>
            <a:ext cx="4071937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6">
            <a:extLst>
              <a:ext uri="{FF2B5EF4-FFF2-40B4-BE49-F238E27FC236}">
                <a16:creationId xmlns:a16="http://schemas.microsoft.com/office/drawing/2014/main" id="{BAB1D12D-9826-20BD-72CD-58939ADC7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3143250"/>
            <a:ext cx="7643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ro-RO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Școala  „Dedo Iljo Maleshevski” din Berovo, Macedonia de Nord</a:t>
            </a:r>
            <a:endParaRPr lang="en-US" altLang="ro-RO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Picture 7" descr="C:\Users\Windows\Desktop\PROIECT MACEDONIA DE COMPLETAT ACTE\Poze Macedonia\IMG_20220509_113119.jpg">
            <a:extLst>
              <a:ext uri="{FF2B5EF4-FFF2-40B4-BE49-F238E27FC236}">
                <a16:creationId xmlns:a16="http://schemas.microsoft.com/office/drawing/2014/main" id="{B29A4538-0112-F374-72ED-3F5CC924B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3714750"/>
            <a:ext cx="378618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>
            <a:extLst>
              <a:ext uri="{FF2B5EF4-FFF2-40B4-BE49-F238E27FC236}">
                <a16:creationId xmlns:a16="http://schemas.microsoft.com/office/drawing/2014/main" id="{2D810912-D7CF-6263-A0B5-5D217B879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4313"/>
            <a:ext cx="31559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ro-R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Activități în mobilitate</a:t>
            </a:r>
          </a:p>
          <a:p>
            <a:pPr eaLnBrk="1" hangingPunct="1"/>
            <a:endParaRPr lang="en-US" altLang="ro-RO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6" descr="C:\Users\Windows\Desktop\Poze Macedonia\IMG_20220509_105958.jpg">
            <a:extLst>
              <a:ext uri="{FF2B5EF4-FFF2-40B4-BE49-F238E27FC236}">
                <a16:creationId xmlns:a16="http://schemas.microsoft.com/office/drawing/2014/main" id="{E0FEED88-3055-A009-59AA-A880122F6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37147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C:\Users\Windows\Desktop\PROIECT MACEDONIA DE COMPLETAT ACTE\Poze Macedonia\IMG_20220509_105404.jpg">
            <a:extLst>
              <a:ext uri="{FF2B5EF4-FFF2-40B4-BE49-F238E27FC236}">
                <a16:creationId xmlns:a16="http://schemas.microsoft.com/office/drawing/2014/main" id="{FF966E24-FBEF-8291-6FB8-9B44B318C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0" y="928688"/>
            <a:ext cx="428625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4">
            <a:extLst>
              <a:ext uri="{FF2B5EF4-FFF2-40B4-BE49-F238E27FC236}">
                <a16:creationId xmlns:a16="http://schemas.microsoft.com/office/drawing/2014/main" id="{44E1031E-42F4-94A2-AA08-9437FA53C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5000625"/>
            <a:ext cx="4429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ro-RO" sz="2400">
                <a:latin typeface="Times New Roman" panose="02020603050405020304" pitchFamily="18" charset="0"/>
                <a:cs typeface="Times New Roman" panose="02020603050405020304" pitchFamily="18" charset="0"/>
              </a:rPr>
              <a:t>Construirea unui pod din materiale reciclabile</a:t>
            </a:r>
            <a:endParaRPr lang="en-US" altLang="ro-R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ine 5">
            <a:extLst>
              <a:ext uri="{FF2B5EF4-FFF2-40B4-BE49-F238E27FC236}">
                <a16:creationId xmlns:a16="http://schemas.microsoft.com/office/drawing/2014/main" id="{89728414-ACE4-3B6C-A2BB-46F1F376E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45720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9" descr="C:\Users\Windows\Desktop\Poze Macedonia\IMG_20220509_121106.jpg">
            <a:extLst>
              <a:ext uri="{FF2B5EF4-FFF2-40B4-BE49-F238E27FC236}">
                <a16:creationId xmlns:a16="http://schemas.microsoft.com/office/drawing/2014/main" id="{CF114989-5724-5228-3C59-40F2BC0A1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3348038"/>
            <a:ext cx="4643437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3">
            <a:extLst>
              <a:ext uri="{FF2B5EF4-FFF2-40B4-BE49-F238E27FC236}">
                <a16:creationId xmlns:a16="http://schemas.microsoft.com/office/drawing/2014/main" id="{56905217-4A9A-13D2-DE14-F0774ECD2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86250"/>
            <a:ext cx="4551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ro-RO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Jucați-vă, alergați și câștigați jocul</a:t>
            </a:r>
            <a:endParaRPr lang="en-US" altLang="ro-RO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" name="TextBox 4">
            <a:extLst>
              <a:ext uri="{FF2B5EF4-FFF2-40B4-BE49-F238E27FC236}">
                <a16:creationId xmlns:a16="http://schemas.microsoft.com/office/drawing/2014/main" id="{C8D5626E-ED1B-A5F3-1C0F-8E4CBEED3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1928813"/>
            <a:ext cx="3689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ro-RO" sz="2000">
                <a:latin typeface="Times New Roman" panose="02020603050405020304" pitchFamily="18" charset="0"/>
                <a:cs typeface="Times New Roman" panose="02020603050405020304" pitchFamily="18" charset="0"/>
              </a:rPr>
              <a:t>România- </a:t>
            </a:r>
            <a:r>
              <a:rPr lang="ro-RO" altLang="ro-RO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Țară, țară, vrem ostași!</a:t>
            </a:r>
            <a:endParaRPr lang="en-US" altLang="ro-RO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C:\Users\Windows\Desktop\PROIECT MACEDONIA DE COMPLETAT ACTE\Poze Macedonia\IMG_20220510_103327.jpg">
            <a:extLst>
              <a:ext uri="{FF2B5EF4-FFF2-40B4-BE49-F238E27FC236}">
                <a16:creationId xmlns:a16="http://schemas.microsoft.com/office/drawing/2014/main" id="{875210A2-0D14-F24F-BDE0-AB7140E55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86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 descr="C:\Users\Windows\Desktop\PROIECT MACEDONIA DE COMPLETAT ACTE\Poze Macedonia\IMG_20220510_103303.jpg">
            <a:extLst>
              <a:ext uri="{FF2B5EF4-FFF2-40B4-BE49-F238E27FC236}">
                <a16:creationId xmlns:a16="http://schemas.microsoft.com/office/drawing/2014/main" id="{844B8B02-6437-B6B4-E0D7-1B11D4B10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575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:\Users\Windows\Desktop\PROIECT MACEDONIA DE COMPLETAT ACTE\Poze Macedonia\IMG_20220510_114906.jpg">
            <a:extLst>
              <a:ext uri="{FF2B5EF4-FFF2-40B4-BE49-F238E27FC236}">
                <a16:creationId xmlns:a16="http://schemas.microsoft.com/office/drawing/2014/main" id="{FA7923E6-A955-6759-0277-484DAA6CD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86188"/>
            <a:ext cx="3286125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C:\Users\Windows\Desktop\PROIECT MACEDONIA DE COMPLETAT ACTE\Poze Macedonia\IMG_20220510_103436.jpg">
            <a:extLst>
              <a:ext uri="{FF2B5EF4-FFF2-40B4-BE49-F238E27FC236}">
                <a16:creationId xmlns:a16="http://schemas.microsoft.com/office/drawing/2014/main" id="{E8AEF024-1DC7-62DD-F601-C7E91CB9D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3" y="2714625"/>
            <a:ext cx="1785937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6">
            <a:extLst>
              <a:ext uri="{FF2B5EF4-FFF2-40B4-BE49-F238E27FC236}">
                <a16:creationId xmlns:a16="http://schemas.microsoft.com/office/drawing/2014/main" id="{5A416B28-27EC-93C8-7138-97BE8826D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1071563"/>
            <a:ext cx="2643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ro-RO" sz="2400">
                <a:latin typeface="Times New Roman" panose="02020603050405020304" pitchFamily="18" charset="0"/>
                <a:cs typeface="Times New Roman" panose="02020603050405020304" pitchFamily="18" charset="0"/>
              </a:rPr>
              <a:t>Centrul Educațional pentru Conservarea Naturii</a:t>
            </a:r>
            <a:endParaRPr lang="en-US" altLang="ro-R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1" name="TextBox 7">
            <a:extLst>
              <a:ext uri="{FF2B5EF4-FFF2-40B4-BE49-F238E27FC236}">
                <a16:creationId xmlns:a16="http://schemas.microsoft.com/office/drawing/2014/main" id="{9E1F7A72-1B52-D85A-510D-3B6576DDB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6143625"/>
            <a:ext cx="4897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ro-RO" sz="2400">
                <a:latin typeface="Times New Roman" panose="02020603050405020304" pitchFamily="18" charset="0"/>
                <a:cs typeface="Times New Roman" panose="02020603050405020304" pitchFamily="18" charset="0"/>
              </a:rPr>
              <a:t>Atelier de creație-materiale reciclabile</a:t>
            </a:r>
            <a:endParaRPr lang="en-US" altLang="ro-R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C:\Users\Windows\Desktop\Poze Macedonia\IMG_20220510_095320.jpg">
            <a:extLst>
              <a:ext uri="{FF2B5EF4-FFF2-40B4-BE49-F238E27FC236}">
                <a16:creationId xmlns:a16="http://schemas.microsoft.com/office/drawing/2014/main" id="{4112D209-E2B4-EF7B-2645-9416D4EED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543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 descr="C:\Users\Windows\Desktop\PROIECT MACEDONIA DE COMPLETAT ACTE\Poze Macedonia\IMG_20220510_112930.jpg">
            <a:extLst>
              <a:ext uri="{FF2B5EF4-FFF2-40B4-BE49-F238E27FC236}">
                <a16:creationId xmlns:a16="http://schemas.microsoft.com/office/drawing/2014/main" id="{1F8FE8E4-FB74-845B-D39A-E71F7BD11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8" y="3714750"/>
            <a:ext cx="235743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4" descr="C:\Users\Windows\Desktop\Poze Macedonia\IMG_20220510_121912.jpg">
            <a:extLst>
              <a:ext uri="{FF2B5EF4-FFF2-40B4-BE49-F238E27FC236}">
                <a16:creationId xmlns:a16="http://schemas.microsoft.com/office/drawing/2014/main" id="{29E1279D-BC24-0609-5E9C-26D2E2051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08400"/>
            <a:ext cx="3500438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C:\Users\Windows\Desktop\PROIECT MACEDONIA DE COMPLETAT ACTE\Poze Macedonia\IMG_20220510_112507.jpg">
            <a:extLst>
              <a:ext uri="{FF2B5EF4-FFF2-40B4-BE49-F238E27FC236}">
                <a16:creationId xmlns:a16="http://schemas.microsoft.com/office/drawing/2014/main" id="{EC417071-961A-D5EB-683A-F1D7994B5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3714750"/>
            <a:ext cx="32861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C:\Users\Windows\Desktop\PROIECT MACEDONIA DE COMPLETAT ACTE\Poze Macedonia\IMG_20220510_095504.jpg">
            <a:extLst>
              <a:ext uri="{FF2B5EF4-FFF2-40B4-BE49-F238E27FC236}">
                <a16:creationId xmlns:a16="http://schemas.microsoft.com/office/drawing/2014/main" id="{5A86F066-2B38-F31B-B633-4162987B4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63" y="0"/>
            <a:ext cx="350043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6">
            <a:extLst>
              <a:ext uri="{FF2B5EF4-FFF2-40B4-BE49-F238E27FC236}">
                <a16:creationId xmlns:a16="http://schemas.microsoft.com/office/drawing/2014/main" id="{91B31FAA-AE98-0D7B-3608-7506625AB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3143250"/>
            <a:ext cx="3306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ro-RO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Adună imaginile echipei!</a:t>
            </a:r>
            <a:endParaRPr lang="en-US" altLang="ro-RO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C:\Users\Windows\Desktop\PROIECT MACEDONIA DE COMPLETAT ACTE\Poze Macedonia\IMG_20220513_110741.jpg">
            <a:extLst>
              <a:ext uri="{FF2B5EF4-FFF2-40B4-BE49-F238E27FC236}">
                <a16:creationId xmlns:a16="http://schemas.microsoft.com/office/drawing/2014/main" id="{98E75C9E-8678-E08E-828A-EDCC729A7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28938"/>
            <a:ext cx="2928938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C:\Users\Windows\Desktop\Poze Macedonia\IMG_20220513_110635.jpg">
            <a:extLst>
              <a:ext uri="{FF2B5EF4-FFF2-40B4-BE49-F238E27FC236}">
                <a16:creationId xmlns:a16="http://schemas.microsoft.com/office/drawing/2014/main" id="{A5FCB4B4-BCEB-9680-1209-08E282825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0"/>
            <a:ext cx="3786187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 descr="C:\Users\Windows\Desktop\PROIECT MACEDONIA DE COMPLETAT ACTE\Poze Macedonia\IMG_20220513_110715.jpg">
            <a:extLst>
              <a:ext uri="{FF2B5EF4-FFF2-40B4-BE49-F238E27FC236}">
                <a16:creationId xmlns:a16="http://schemas.microsoft.com/office/drawing/2014/main" id="{7968E74F-34EF-35FB-2E35-EF45C7F35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3429000"/>
            <a:ext cx="37861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4">
            <a:extLst>
              <a:ext uri="{FF2B5EF4-FFF2-40B4-BE49-F238E27FC236}">
                <a16:creationId xmlns:a16="http://schemas.microsoft.com/office/drawing/2014/main" id="{E99D2A67-308A-37F2-B8DD-2D7FE0191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143000"/>
            <a:ext cx="3752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ro-RO" sz="2400">
                <a:latin typeface="Times New Roman" panose="02020603050405020304" pitchFamily="18" charset="0"/>
                <a:cs typeface="Times New Roman" panose="02020603050405020304" pitchFamily="18" charset="0"/>
              </a:rPr>
              <a:t>Workshop: activități și jocuri</a:t>
            </a:r>
            <a:endParaRPr lang="en-US" altLang="ro-R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203</TotalTime>
  <Words>323</Words>
  <Application>Microsoft Office PowerPoint</Application>
  <PresentationFormat>Expunere pe ecran (4:3)</PresentationFormat>
  <Paragraphs>36</Paragraphs>
  <Slides>13</Slides>
  <Notes>1</Notes>
  <HiddenSlides>0</HiddenSlides>
  <MMClips>0</MMClips>
  <ScaleCrop>false</ScaleCrop>
  <HeadingPairs>
    <vt:vector size="8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Servere OLE încorporate</vt:lpstr>
      </vt:variant>
      <vt:variant>
        <vt:i4>1</vt:i4>
      </vt:variant>
      <vt:variant>
        <vt:lpstr>Titluri diapozitive</vt:lpstr>
      </vt:variant>
      <vt:variant>
        <vt:i4>13</vt:i4>
      </vt:variant>
    </vt:vector>
  </HeadingPairs>
  <TitlesOfParts>
    <vt:vector size="21" baseType="lpstr">
      <vt:lpstr>Arial</vt:lpstr>
      <vt:lpstr>Calibri</vt:lpstr>
      <vt:lpstr>Constantia</vt:lpstr>
      <vt:lpstr>Wingdings 2</vt:lpstr>
      <vt:lpstr>Times New Roman</vt:lpstr>
      <vt:lpstr>Wingdings</vt:lpstr>
      <vt:lpstr>Flow</vt:lpstr>
      <vt:lpstr>Bitmap Image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</dc:creator>
  <cp:lastModifiedBy>Bulboacă Mihai</cp:lastModifiedBy>
  <cp:revision>25</cp:revision>
  <dcterms:created xsi:type="dcterms:W3CDTF">2022-05-24T08:40:22Z</dcterms:created>
  <dcterms:modified xsi:type="dcterms:W3CDTF">2025-02-19T12:03:37Z</dcterms:modified>
</cp:coreProperties>
</file>